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Lst>
  <p:sldSz cy="6858000" cx="9144000"/>
  <p:notesSz cx="7315200" cy="9601200"/>
  <p:embeddedFontLst>
    <p:embeddedFont>
      <p:font typeface="Proxima Nova"/>
      <p:regular r:id="rId174"/>
      <p:bold r:id="rId175"/>
      <p:italic r:id="rId176"/>
      <p:boldItalic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1FE9FA8-7ED0-4C8F-9FA7-FC42E471DE05}">
  <a:tblStyle styleId="{B1FE9FA8-7ED0-4C8F-9FA7-FC42E471DE0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80B361A-3D87-430F-9C57-8F38FCC4A601}" styleName="Table_1">
    <a:wholeTbl>
      <a:tcTxStyle>
        <a:font>
          <a:latin typeface="Arial"/>
          <a:ea typeface="Arial"/>
          <a:cs typeface="Arial"/>
        </a:font>
        <a:schemeClr val="tx1"/>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49442E6-2944-406A-A992-C8431CCA338E}" styleName="Table_2">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40000"/>
            </a:schemeClr>
          </a:solidFill>
        </a:fill>
      </a:tcStyle>
    </a:band1H>
    <a:band2H>
      <a:tcTxStyle/>
    </a:band2H>
    <a:band1V>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fill>
          <a:solidFill>
            <a:schemeClr val="accent1">
              <a:alpha val="40000"/>
            </a:schemeClr>
          </a:solidFill>
        </a:fill>
      </a:tcStyle>
    </a:band1V>
    <a:band2V>
      <a:tcTxStyle/>
    </a:band2V>
    <a:la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176" Type="http://schemas.openxmlformats.org/officeDocument/2006/relationships/font" Target="fonts/ProximaNova-italic.fntdata"/><Relationship Id="rId36" Type="http://schemas.openxmlformats.org/officeDocument/2006/relationships/slide" Target="slides/slide30.xml"/><Relationship Id="rId175" Type="http://schemas.openxmlformats.org/officeDocument/2006/relationships/font" Target="fonts/ProximaNova-bold.fntdata"/><Relationship Id="rId39" Type="http://schemas.openxmlformats.org/officeDocument/2006/relationships/slide" Target="slides/slide33.xml"/><Relationship Id="rId174" Type="http://schemas.openxmlformats.org/officeDocument/2006/relationships/font" Target="fonts/ProximaNova-regular.fntdata"/><Relationship Id="rId38" Type="http://schemas.openxmlformats.org/officeDocument/2006/relationships/slide" Target="slides/slide32.xml"/><Relationship Id="rId173" Type="http://schemas.openxmlformats.org/officeDocument/2006/relationships/slide" Target="slides/slide167.xml"/><Relationship Id="rId177" Type="http://schemas.openxmlformats.org/officeDocument/2006/relationships/font" Target="fonts/ProximaNova-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49" cy="4320525"/>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kcd.com/927/"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raining.play-with-docker.com/security-seccomp/"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ocker/labs/blob/master/security/scanning/README.md"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umentation.cloudbees.com/docs/cookbook/_choosing_the_right_slave_machines.html?query=baye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creating-a-deploymen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ubernetesbyexample.com/labels/" TargetMode="Externa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t.docker.co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ocker/labs/blob/master/beginner/chapters/webapps.md"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ocker/dceu_tutorials/blob/master/11-infrastructure-as-code.md"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ship/go-hello-world"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ship/go-hello-world"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oogle/cadvisor"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ocker/dceu_tutorials/blob/master/07-volumes.m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ocker.com/engine/userguide/networking/"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1: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8" name="Google Shape;108;p1: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Management of software has changed radically in this time too:</a:t>
            </a:r>
            <a:endParaRPr/>
          </a:p>
          <a:p>
            <a:pPr indent="-304800" lvl="1" marL="9144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used to have big up-front specifications for “projects” that represented yearly releases, and deadlines were frequently missed.</a:t>
            </a:r>
            <a:endParaRPr/>
          </a:p>
          <a:p>
            <a:pPr indent="-304800" lvl="1" marL="9144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we have Agile development… “projects” are mostly gone and instead we have ever-changing “products” with a much-tighter release schedule… sometimes multiple times per day.</a:t>
            </a:r>
            <a:endParaRPr/>
          </a:p>
        </p:txBody>
      </p:sp>
      <p:sp>
        <p:nvSpPr>
          <p:cNvPr id="191" name="Google Shape;191;p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p100: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6" name="Google Shape;926;p100: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Swarm used to be a standalone daemon that was Docker API compatible.</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Swarm is now a “mode” of the standard Docker Daemon</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With Swarm now integrated directly into docker, many (if not all) use cases for stand-alone Docker Compose can now be implemented using Swarm mode. You will see that Docker labs have been updated to demonstrating clustering using Swarm instead of Compose because of the in-built ability to span Docker hosts that Swarm offers.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101: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35" name="Google Shape;935;p1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p102: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42" name="Google Shape;942;p1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p10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49" name="Google Shape;949;p1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104: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58" name="Google Shape;958;p1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p1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105: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curl -L https://github.com/docker/compose/releases/download/1.16.1/docker-compose-`uname -s`-`uname -m` -o /usr/local/bin/docker-compose</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chmod +x /usr/local/bin/docker-compose</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docker-compose --version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This exercise shows how docker-compose can be used to deploy a multi-container app in one step against a single docker daemon. Very useful for development, test, and CI environments.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p106: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75" name="Google Shape;975;p1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p1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107: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Imagine what it would take to support something like American Idol’s voting system… you’d probably define a similar architecture.</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p108: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93" name="Google Shape;993;p108: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p10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01" name="Google Shape;1001;p10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97" name="Google Shape;197;p1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common problem for developers is the difficulty of managing all their application's dependencies in a simple and automated way.</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is usually difficult for several reasons: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Cro</a:t>
            </a:r>
            <a:r>
              <a:rPr b="0" i="1" lang="en-US" sz="1200" u="none" cap="none" strike="noStrike">
                <a:solidFill>
                  <a:schemeClr val="dk1"/>
                </a:solidFill>
                <a:latin typeface="Calibri"/>
                <a:ea typeface="Calibri"/>
                <a:cs typeface="Calibri"/>
                <a:sym typeface="Calibri"/>
              </a:rPr>
              <a:t>ss-platform dependencies</a:t>
            </a:r>
            <a:r>
              <a:rPr b="0" i="0" lang="en-US" sz="1200" u="none" cap="none" strike="noStrike">
                <a:solidFill>
                  <a:schemeClr val="dk1"/>
                </a:solidFill>
                <a:latin typeface="Calibri"/>
                <a:ea typeface="Calibri"/>
                <a:cs typeface="Calibri"/>
                <a:sym typeface="Calibri"/>
              </a:rPr>
              <a:t>. Modern applications often depend on a combination of system libraries and binaries, language-specific packages, framework-specific modules, internal components developed for another project, etc. These dependencies live in different "worlds" and require different tools - these tools typically don't work well with each other, requiring awkward custom integrations.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Conflicting dependencies</a:t>
            </a:r>
            <a:r>
              <a:rPr b="0" i="0" lang="en-US" sz="1200" u="none" cap="none" strike="noStrike">
                <a:solidFill>
                  <a:schemeClr val="dk1"/>
                </a:solidFill>
                <a:latin typeface="Calibri"/>
                <a:ea typeface="Calibri"/>
                <a:cs typeface="Calibri"/>
                <a:sym typeface="Calibri"/>
              </a:rPr>
              <a:t>. Different applications may depend on different versions of the same dependency. Packaging tools handle these situations with various degrees of ease - but they all handle them in different and incompatible ways, which again forces the developer to do extra work.</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Custom dependencies</a:t>
            </a:r>
            <a:r>
              <a:rPr b="0" i="0" lang="en-US" sz="1200" u="none" cap="none" strike="noStrike">
                <a:solidFill>
                  <a:schemeClr val="dk1"/>
                </a:solidFill>
                <a:latin typeface="Calibri"/>
                <a:ea typeface="Calibri"/>
                <a:cs typeface="Calibri"/>
                <a:sym typeface="Calibri"/>
              </a:rPr>
              <a:t>. A developer may need to prepare a custom version of their application's dependency. Some packaging systems can handle custom versions of a dependency, others can't - and all of them handle it differently.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solves the problem of dependency hell by giving the developer a simple way to express </a:t>
            </a:r>
            <a:r>
              <a:rPr b="0" i="1" lang="en-US" sz="1200" u="none" cap="none" strike="noStrike">
                <a:solidFill>
                  <a:schemeClr val="dk1"/>
                </a:solidFill>
                <a:latin typeface="Calibri"/>
                <a:ea typeface="Calibri"/>
                <a:cs typeface="Calibri"/>
                <a:sym typeface="Calibri"/>
              </a:rPr>
              <a:t>all</a:t>
            </a:r>
            <a:r>
              <a:rPr b="0" i="0" lang="en-US" sz="1200" u="none" cap="none" strike="noStrike">
                <a:solidFill>
                  <a:schemeClr val="dk1"/>
                </a:solidFill>
                <a:latin typeface="Calibri"/>
                <a:ea typeface="Calibri"/>
                <a:cs typeface="Calibri"/>
                <a:sym typeface="Calibri"/>
              </a:rPr>
              <a:t> their application's dependencies in one place, while streamlining the process of assembling them. If this makes you think of </a:t>
            </a:r>
            <a:r>
              <a:rPr b="0" i="0" lang="en-US" sz="1200" u="sng" cap="none" strike="noStrike">
                <a:solidFill>
                  <a:schemeClr val="hlink"/>
                </a:solidFill>
                <a:latin typeface="Calibri"/>
                <a:ea typeface="Calibri"/>
                <a:cs typeface="Calibri"/>
                <a:sym typeface="Calibri"/>
                <a:hlinkClick r:id="rId2"/>
              </a:rPr>
              <a:t>XKCD 927</a:t>
            </a:r>
            <a:r>
              <a:rPr b="0" i="0" lang="en-US" sz="1200" u="none" cap="none" strike="noStrike">
                <a:solidFill>
                  <a:schemeClr val="dk1"/>
                </a:solidFill>
                <a:latin typeface="Calibri"/>
                <a:ea typeface="Calibri"/>
                <a:cs typeface="Calibri"/>
                <a:sym typeface="Calibri"/>
              </a:rPr>
              <a:t>, don't worry. Docker doesn't </a:t>
            </a:r>
            <a:r>
              <a:rPr b="0" i="1" lang="en-US" sz="1200" u="none" cap="none" strike="noStrike">
                <a:solidFill>
                  <a:schemeClr val="dk1"/>
                </a:solidFill>
                <a:latin typeface="Calibri"/>
                <a:ea typeface="Calibri"/>
                <a:cs typeface="Calibri"/>
                <a:sym typeface="Calibri"/>
              </a:rPr>
              <a:t>replace</a:t>
            </a:r>
            <a:r>
              <a:rPr b="0" i="0" lang="en-US" sz="1200" u="none" cap="none" strike="noStrike">
                <a:solidFill>
                  <a:schemeClr val="dk1"/>
                </a:solidFill>
                <a:latin typeface="Calibri"/>
                <a:ea typeface="Calibri"/>
                <a:cs typeface="Calibri"/>
                <a:sym typeface="Calibri"/>
              </a:rPr>
              <a:t> your favorite packaging systems. It simply orchestrates their use in a simple and repeatable way. How does it do that? With layers.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defines a build as running a sequence of Unix commands, one after the other, in the same container. Build commands modify the contents of the container (usually by installing new files on the filesystem), the next command modifies it some more, etc. Since each build command inherits the result of the previous commands, the </a:t>
            </a:r>
            <a:r>
              <a:rPr b="0" i="1" lang="en-US" sz="1200" u="none" cap="none" strike="noStrike">
                <a:solidFill>
                  <a:schemeClr val="dk1"/>
                </a:solidFill>
                <a:latin typeface="Calibri"/>
                <a:ea typeface="Calibri"/>
                <a:cs typeface="Calibri"/>
                <a:sym typeface="Calibri"/>
              </a:rPr>
              <a:t>order</a:t>
            </a:r>
            <a:r>
              <a:rPr b="0" i="0" lang="en-US" sz="1200" u="none" cap="none" strike="noStrike">
                <a:solidFill>
                  <a:schemeClr val="dk1"/>
                </a:solidFill>
                <a:latin typeface="Calibri"/>
                <a:ea typeface="Calibri"/>
                <a:cs typeface="Calibri"/>
                <a:sym typeface="Calibri"/>
              </a:rPr>
              <a:t> in which the commands are executed expresses </a:t>
            </a:r>
            <a:r>
              <a:rPr b="0" i="1" lang="en-US" sz="1200" u="none" cap="none" strike="noStrike">
                <a:solidFill>
                  <a:schemeClr val="dk1"/>
                </a:solidFill>
                <a:latin typeface="Calibri"/>
                <a:ea typeface="Calibri"/>
                <a:cs typeface="Calibri"/>
                <a:sym typeface="Calibri"/>
              </a:rPr>
              <a:t>dependencies</a:t>
            </a:r>
            <a:r>
              <a:rPr b="0" i="0" lang="en-US" sz="1200" u="none" cap="none" strike="noStrike">
                <a:solidFill>
                  <a:schemeClr val="dk1"/>
                </a:solidFill>
                <a:latin typeface="Calibri"/>
                <a:ea typeface="Calibri"/>
                <a:cs typeface="Calibri"/>
                <a:sym typeface="Calibri"/>
              </a:rPr>
              <a:t>.</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Here's a typical Docker build process: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FROM ubuntu:12.04 RUN apt-get update &amp;&amp; apt-get install -y python python-pip curl RUN curl -sSL https://github.com/shykes/helloflask/archive/master.tar.gz | tar -xzv RUN cd helloflask-master &amp;&amp; pip install -r requirements.txt</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that Docker doesn't care </a:t>
            </a:r>
            <a:r>
              <a:rPr b="0" i="1" lang="en-US" sz="1200" u="none" cap="none" strike="noStrike">
                <a:solidFill>
                  <a:schemeClr val="dk1"/>
                </a:solidFill>
                <a:latin typeface="Calibri"/>
                <a:ea typeface="Calibri"/>
                <a:cs typeface="Calibri"/>
                <a:sym typeface="Calibri"/>
              </a:rPr>
              <a:t>how</a:t>
            </a:r>
            <a:r>
              <a:rPr b="0" i="0" lang="en-US" sz="1200" u="none" cap="none" strike="noStrike">
                <a:solidFill>
                  <a:schemeClr val="dk1"/>
                </a:solidFill>
                <a:latin typeface="Calibri"/>
                <a:ea typeface="Calibri"/>
                <a:cs typeface="Calibri"/>
                <a:sym typeface="Calibri"/>
              </a:rPr>
              <a:t> dependencies are built - as long as they can be built by running a Unix command in a container.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1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p110: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p11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18" name="Google Shape;1018;p11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1.1 – Creating a separate partition for containers – mapping /var/lib/docker to a separate partition</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2.1 – Restricting network traffic – pass icc=false to the Docker daemon startup process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2.5 – Do not use the aufs storage driver – Use the appropriate storage driver for the OS of the Docker host</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4.1 - Create a user for the container – Run containers as non-root users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5.7 – Do not run ssh within containers – Use tools provided by Docker to access containers including docker exec, etc</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p11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26" name="Google Shape;1026;p112:notes"/>
          <p:cNvSpPr txBox="1"/>
          <p:nvPr>
            <p:ph idx="1" type="body"/>
          </p:nvPr>
        </p:nvSpPr>
        <p:spPr>
          <a:xfrm>
            <a:off x="731520" y="4960619"/>
            <a:ext cx="5986779" cy="392049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If time allows review Docker Security white paper</a:t>
            </a:r>
            <a:endParaRPr/>
          </a:p>
          <a:p>
            <a:pPr indent="0" lvl="0" marL="0" marR="0" rtl="0" algn="l">
              <a:spcBef>
                <a:spcPts val="0"/>
              </a:spcBef>
              <a:spcAft>
                <a:spcPts val="0"/>
              </a:spcAft>
              <a:buClr>
                <a:schemeClr val="dk1"/>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https://d3oypxn00j2a10.cloudfront.net/assets/img/Docker%20Security/WP_Intro_to_container_security_03.20.2015.pdf</a:t>
            </a:r>
            <a:endParaRPr/>
          </a:p>
          <a:p>
            <a:pPr indent="0" lvl="0" marL="0" marR="0" rtl="0" algn="l">
              <a:spcBef>
                <a:spcPts val="0"/>
              </a:spcBef>
              <a:spcAft>
                <a:spcPts val="0"/>
              </a:spcAft>
              <a:buClr>
                <a:schemeClr val="dk1"/>
              </a:buClr>
              <a:buSzPts val="12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Points to consider:</a:t>
            </a:r>
            <a:endParaRPr/>
          </a:p>
          <a:p>
            <a:pPr indent="0" lvl="0" marL="0" marR="0" rtl="0" algn="l">
              <a:spcBef>
                <a:spcPts val="0"/>
              </a:spcBef>
              <a:spcAft>
                <a:spcPts val="0"/>
              </a:spcAft>
              <a:buClr>
                <a:schemeClr val="dk1"/>
              </a:buClr>
              <a:buSzPts val="1200"/>
              <a:buFont typeface="Arial"/>
              <a:buNone/>
            </a:pPr>
            <a:r>
              <a:t/>
            </a:r>
            <a:endParaRPr b="1" i="0" sz="1200" u="none" cap="none" strike="noStrike">
              <a:solidFill>
                <a:schemeClr val="dk1"/>
              </a:solidFill>
              <a:latin typeface="Calibri"/>
              <a:ea typeface="Calibri"/>
              <a:cs typeface="Calibri"/>
              <a:sym typeface="Calibri"/>
            </a:endParaRPr>
          </a:p>
          <a:p>
            <a:pPr indent="-171450" lvl="0" marL="171450" marR="0" rtl="0" algn="l">
              <a:spcBef>
                <a:spcPts val="60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Security is one of the most difficult areas of IT for which to prescribe solutions</a:t>
            </a:r>
            <a:endParaRPr/>
          </a:p>
          <a:p>
            <a:pPr indent="-171450" lvl="0" marL="171450" marR="0" rtl="0" algn="l">
              <a:spcBef>
                <a:spcPts val="60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Security is often misunderstood or de-prioritized by the business</a:t>
            </a:r>
            <a:endParaRPr/>
          </a:p>
          <a:p>
            <a:pPr indent="-171450" lvl="0" marL="171450" marR="0" rtl="0" algn="l">
              <a:spcBef>
                <a:spcPts val="60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Which is the strongest recommendation from the Docker Bench Results list? Most surprising?</a:t>
            </a:r>
            <a:endParaRPr/>
          </a:p>
          <a:p>
            <a:pPr indent="-171450" lvl="0" marL="171450" marR="0" rtl="0" algn="l">
              <a:spcBef>
                <a:spcPts val="60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Which, if any, do you disagree with?</a:t>
            </a:r>
            <a:endParaRPr/>
          </a:p>
          <a:p>
            <a:pPr indent="-171450" lvl="0" marL="171450" marR="0" rtl="0" algn="l">
              <a:spcBef>
                <a:spcPts val="6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p11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35" name="Google Shape;1035;p11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300"/>
              <a:buFont typeface="Calibri"/>
              <a:buNone/>
            </a:pPr>
            <a:r>
              <a:rPr b="0" i="0" lang="en-US" sz="1200" u="sng" cap="none" strike="noStrike">
                <a:solidFill>
                  <a:schemeClr val="hlink"/>
                </a:solidFill>
                <a:latin typeface="Calibri"/>
                <a:ea typeface="Calibri"/>
                <a:cs typeface="Calibri"/>
                <a:sym typeface="Calibri"/>
                <a:hlinkClick r:id="rId2"/>
              </a:rPr>
              <a:t>http://training.play-with-docker.com/security-seccomp/</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p114: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https://github.com/docker/labs/blob/master/security/scanning/README.md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041" name="Google Shape;1041;p1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p11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47" name="Google Shape;1047;p11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https://blog.quay.io/security­ scanning­beta/ </a:t>
            </a:r>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https://coreos.com/blog/vulnerability­analysis­for­ containers/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11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53" name="Google Shape;1053;p11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https://groups.google.com/forum/#!forum/docker-dev</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p117: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59" name="Google Shape;1059;p117: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p11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How docker can be used to solve a real world problem, here are few examples.</a:t>
            </a:r>
            <a:endParaRPr b="0" i="0" sz="1100" u="none" cap="none" strike="noStrike">
              <a:solidFill>
                <a:schemeClr val="dk1"/>
              </a:solidFill>
              <a:latin typeface="Arial"/>
              <a:ea typeface="Arial"/>
              <a:cs typeface="Arial"/>
              <a:sym typeface="Arial"/>
            </a:endParaRPr>
          </a:p>
        </p:txBody>
      </p:sp>
      <p:sp>
        <p:nvSpPr>
          <p:cNvPr id="1067" name="Google Shape;1067;p1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11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Kubernetes – manage docker containers as a cluster. – by google</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The gist is that Jenkins master runs from a Docker image and is part of a Kubernetes Jenkins cluster. The master itself must have its own persistent storage where the $JENKINS_HOME with all of its credentials, plugins, and job/system configurations can be stored. This separation of master and $JENKINS_HOME into 2 locations allows the master to be </a:t>
            </a:r>
            <a:r>
              <a:rPr b="0" i="0" lang="en-US" sz="1200" u="sng" cap="none" strike="noStrike">
                <a:solidFill>
                  <a:schemeClr val="hlink"/>
                </a:solidFill>
                <a:highlight>
                  <a:srgbClr val="FFFFFF"/>
                </a:highlight>
                <a:latin typeface="Calibri"/>
                <a:ea typeface="Calibri"/>
                <a:cs typeface="Calibri"/>
                <a:sym typeface="Calibri"/>
                <a:hlinkClick r:id="rId2"/>
              </a:rPr>
              <a:t>fungible</a:t>
            </a:r>
            <a:r>
              <a:rPr b="0" i="0" lang="en-US" sz="1200" u="none" cap="none" strike="noStrike">
                <a:solidFill>
                  <a:schemeClr val="dk1"/>
                </a:solidFill>
                <a:highlight>
                  <a:srgbClr val="FFFFFF"/>
                </a:highlight>
                <a:latin typeface="Calibri"/>
                <a:ea typeface="Calibri"/>
                <a:cs typeface="Calibri"/>
                <a:sym typeface="Calibri"/>
              </a:rPr>
              <a:t> and therefore easily replaced should it go offline and need to be restarted by Kubernetes. The important “guts” that make a master unique all exist in the $JENKINS_HOME and can be mounted to the new master container on-demand. Kubernetes own load balancer then handles the re-routing of traffic from the dead container to the new one.</a:t>
            </a:r>
            <a:endParaRPr/>
          </a:p>
        </p:txBody>
      </p:sp>
      <p:sp>
        <p:nvSpPr>
          <p:cNvPr id="1073" name="Google Shape;1073;p1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12: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03" name="Google Shape;203;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p12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80" name="Google Shape;1080;p120: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describes using the Docker Plugin for Jenkins to allow Jenkins to provision new containers which act as Jenkins slaves and compile code for a particular version of the popular Hybris eCommerce platform.</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This solved several problems:</a:t>
            </a:r>
            <a:endParaRPr/>
          </a:p>
          <a:p>
            <a:pPr indent="-304800" lvl="0" marL="45720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Hybris can only compile one application at a time, so developers often ended up waiting in queues (up to 45+ minutes) to see the result of the code in the application.</a:t>
            </a:r>
            <a:endParaRPr/>
          </a:p>
          <a:p>
            <a:pPr indent="-304800" lvl="0" marL="457200" marR="0" rtl="0" algn="l">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Hybris cannot cross-compile applications for different versions of the platform, so separate slaves are required for each version</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Using Docker solves these problems by allowing a new lightweight application server to be spun up for each code commit… the container contains the correct version of Hybris for the branch the code comes from as well as a Jenkins slave to start the compilation.</a:t>
            </a:r>
            <a:endParaRPr/>
          </a:p>
        </p:txBody>
      </p:sp>
      <p:sp>
        <p:nvSpPr>
          <p:cNvPr id="1081" name="Google Shape;1081;p120: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12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88" name="Google Shape;1088;p121: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Nexus – maven repo manager</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Sonar – code metrics server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presentation describes a workflow for true Continuous Deployment using Jenkins with the Docker plugin to publish images and the SSH plugin to pull images onto production environments. The code must first pass code quality tests in SonarQube (formerly Sonar) and artifacts are stored using Nexus. A Blue/Green / Canary routing model allows new code to be gradually moved to the bulk of users, and allows for user-selection of application version, if desired.</a:t>
            </a:r>
            <a:endParaRPr/>
          </a:p>
        </p:txBody>
      </p:sp>
      <p:sp>
        <p:nvSpPr>
          <p:cNvPr id="1089" name="Google Shape;1089;p121: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p12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096" name="Google Shape;1096;p122: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It would be useful to orchestrate Docker containers with an automation tool. This allows us to create a variety of helpful automation including continuous integration pipelines for example.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In order to do so, we must figure out how to create containers from another application. Next we will walk through an example to do so.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p12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07" name="Google Shape;1107;p12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You can run the following command if you would like a fully functional example of this behavior.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run -it -v /var/run/docker.sock:/var/run/docker.sock ubuntu:latest sh -c "apt-get update ; apt-get install docker.io -y ; bash"</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Once in this container, you can execute docker commands on the host such as ‘docker ps’ or ‘docker run ubuntu /bin/</a:t>
            </a:r>
            <a:r>
              <a:rPr b="1" i="0" lang="en-US" sz="1200" u="none" cap="none" strike="noStrike">
                <a:solidFill>
                  <a:schemeClr val="dk1"/>
                </a:solidFill>
                <a:latin typeface="Calibri"/>
                <a:ea typeface="Calibri"/>
                <a:cs typeface="Calibri"/>
                <a:sym typeface="Calibri"/>
              </a:rPr>
              <a:t>echo</a:t>
            </a:r>
            <a:r>
              <a:rPr b="0" i="0" lang="en-US" sz="1200" u="none" cap="none" strike="noStrike">
                <a:solidFill>
                  <a:schemeClr val="dk1"/>
                </a:solidFill>
                <a:latin typeface="Calibri"/>
                <a:ea typeface="Calibri"/>
                <a:cs typeface="Calibri"/>
                <a:sym typeface="Calibri"/>
              </a:rPr>
              <a:t> 'Hello world’’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Remember our syntax from docker volumes, this is mapping the host /var/run/docker.sock to the client container /var/run/docker.sock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Finally, consider the security aspects if doing this in a non-developer situation as the client container has access to all the other running containers. An attacker could access the socket and create another container to mount /etc/ and gain root access to the host, so it is wise to be careful when mounting docker.sock into a container.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p1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124: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Jenkins Exercise in docker-tutorials is an example that will enable you to leverage Docker to easily setup and run Jenkins. Furthermore, by setting up a volume that is a shared docker.sock, you will give this container the capability to execute Docker commands on the host machine.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p12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24" name="Google Shape;1124;p12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p1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p126: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This exercise expands on the ideas in the previous Jenkins Exercise setting up cross-container sharing of persistent volumes.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p1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127: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 Continuous Integration pipeline is the first step in many development projects.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p1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128: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p12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66" name="Google Shape;1166;p129: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shows some ways to get the Chef SCM Test Kitchen test harness environment running against various deployment environments, including a Docker-based system.</a:t>
            </a:r>
            <a:endParaRPr/>
          </a:p>
        </p:txBody>
      </p:sp>
      <p:sp>
        <p:nvSpPr>
          <p:cNvPr id="1167" name="Google Shape;1167;p129: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10" name="Google Shape;210;p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p13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75" name="Google Shape;1175;p130: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discusses using Jenkins and Docker to build a CI pipeline based around the git-flow branching model (with develop(ment) branch and master branch).</a:t>
            </a:r>
            <a:endParaRPr/>
          </a:p>
        </p:txBody>
      </p:sp>
      <p:sp>
        <p:nvSpPr>
          <p:cNvPr id="1176" name="Google Shape;1176;p130: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13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84" name="Google Shape;1184;p131: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describes a CI/CD pipeline. The pipeline features container re-use throughout the cycle and allows a blue/green deployment.</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Developer commits code to version control</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Continuous Integration tool (Jenkins) triggers on check-in, tests the changes, and builds a Docker Image</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Jenkins submits new version of Image to Registry</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Docker Container is built and executed on QA server for testing</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Testing begins in Non-Prod / Prod environments</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Container is promoted to Staging server after successful tests</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Container is promoted to “Blue” Production environment (non-live) after successful tests</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Container is promoted to “Green” Production release, after successful tests, and is live</a:t>
            </a:r>
            <a:endParaRPr/>
          </a:p>
          <a:p>
            <a:pPr indent="-304800" lvl="0" marL="4572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User access new functionality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185" name="Google Shape;1185;p131: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p13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92" name="Google Shape;1192;p132: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This blog post is structured as a tutorial and walks you through building a CI pipeline to deliver a web app. It features Jenkins CI and tight Slack integration for high visibility.</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Metacloud - cisco</a:t>
            </a:r>
            <a:endParaRPr b="0" i="0" sz="1200" u="none" cap="none" strike="noStrike">
              <a:solidFill>
                <a:schemeClr val="dk1"/>
              </a:solidFill>
              <a:latin typeface="Calibri"/>
              <a:ea typeface="Calibri"/>
              <a:cs typeface="Calibri"/>
              <a:sym typeface="Calibri"/>
            </a:endParaRPr>
          </a:p>
        </p:txBody>
      </p:sp>
      <p:sp>
        <p:nvSpPr>
          <p:cNvPr id="1193" name="Google Shape;1193;p132:notes"/>
          <p:cNvSpPr txBox="1"/>
          <p:nvPr>
            <p:ph idx="12" type="sldNum"/>
          </p:nvPr>
        </p:nvSpPr>
        <p:spPr>
          <a:xfrm>
            <a:off x="3884612" y="8685213"/>
            <a:ext cx="2971799" cy="4587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p13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00" name="Google Shape;1200;p1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p13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06" name="Google Shape;1206;p134: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p135: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p135: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p136: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p136:notes"/>
          <p:cNvSpPr txBox="1"/>
          <p:nvPr>
            <p:ph idx="1" type="body"/>
          </p:nvPr>
        </p:nvSpPr>
        <p:spPr>
          <a:xfrm>
            <a:off x="731520" y="4561226"/>
            <a:ext cx="5852160" cy="4320213"/>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p137: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p137:notes"/>
          <p:cNvSpPr txBox="1"/>
          <p:nvPr>
            <p:ph idx="1" type="body"/>
          </p:nvPr>
        </p:nvSpPr>
        <p:spPr>
          <a:xfrm>
            <a:off x="731520" y="4917057"/>
            <a:ext cx="5852160" cy="3692105"/>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Google started creation of its own open source orchestration tool ‘Kubernetes’. It has slowly gained dominance as the standard container orchestration tool except for niche use cases.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9525" lvl="0" marL="179525"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Mesos</a:t>
            </a:r>
            <a:endParaRPr b="1" i="0" sz="1100" u="none" cap="none" strike="noStrike">
              <a:solidFill>
                <a:schemeClr val="dk1"/>
              </a:solidFill>
              <a:latin typeface="Arial"/>
              <a:ea typeface="Arial"/>
              <a:cs typeface="Arial"/>
              <a:sym typeface="Arial"/>
            </a:endParaRPr>
          </a:p>
          <a:p>
            <a:pPr indent="-179524" lvl="1" marL="658259"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Still used in early container adoption shops and big data applications</a:t>
            </a:r>
            <a:endParaRPr/>
          </a:p>
          <a:p>
            <a:pPr indent="-109674" lvl="1" marL="658259"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9525" lvl="0" marL="179525"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Docker Swarm</a:t>
            </a:r>
            <a:endParaRPr/>
          </a:p>
          <a:p>
            <a:pPr indent="-179524" lvl="1" marL="658259"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Lightweight and may be useful for rapid prototyping. With the ease of deploying Kubernetes to public cloud and greater feature set of Kubernetes this use case is increasingly shrinking.</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p138: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p138: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Unified API</a:t>
            </a:r>
            <a:r>
              <a:rPr b="0" i="0" lang="en-US" sz="1100" u="none" cap="none" strike="noStrike">
                <a:solidFill>
                  <a:schemeClr val="dk1"/>
                </a:solidFill>
                <a:latin typeface="Arial"/>
                <a:ea typeface="Arial"/>
                <a:cs typeface="Arial"/>
                <a:sym typeface="Arial"/>
              </a:rPr>
              <a:t> – Rest API to call various applications.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Decouple</a:t>
            </a:r>
            <a:r>
              <a:rPr b="0" i="0" lang="en-US" sz="1100" u="none" cap="none" strike="noStrike">
                <a:solidFill>
                  <a:schemeClr val="dk1"/>
                </a:solidFill>
                <a:latin typeface="Arial"/>
                <a:ea typeface="Arial"/>
                <a:cs typeface="Arial"/>
                <a:sym typeface="Arial"/>
              </a:rPr>
              <a:t> – Works on abstraction or logical pool of infrastructure, and apps are not tied directly to machines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Declarative approach</a:t>
            </a:r>
            <a:r>
              <a:rPr b="0" i="0" lang="en-US" sz="1100" u="none" cap="none" strike="noStrike">
                <a:solidFill>
                  <a:schemeClr val="dk1"/>
                </a:solidFill>
                <a:latin typeface="Arial"/>
                <a:ea typeface="Arial"/>
                <a:cs typeface="Arial"/>
                <a:sym typeface="Arial"/>
              </a:rPr>
              <a:t> – define/declare the entire requirement or specs in JSON or Yaml files and submit to Kubernetes. An example:- I need a stateful application, that use SSD back-end; better I/O; 20 instances to be run anywhere in cluster; expose set of containers following under this group and expose these ports, etc.</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Service discovery</a:t>
            </a:r>
            <a:r>
              <a:rPr b="0" i="0" lang="en-US" sz="1100" u="none" cap="none" strike="noStrike">
                <a:solidFill>
                  <a:schemeClr val="dk1"/>
                </a:solidFill>
                <a:latin typeface="Arial"/>
                <a:ea typeface="Arial"/>
                <a:cs typeface="Arial"/>
                <a:sym typeface="Arial"/>
              </a:rPr>
              <a:t> – Earlier, when apps are hosted in physical drives, the network protocols used to be static. Now, we use containers and we need massive scaling and autoscaling, here network protocols like IP/ports are dynamic, service discovery is used to manage</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p139: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p139: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Kubernetes is a distributed system, it has a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that maintains the global view and has access to set of nodes that runs the workloads.</a:t>
            </a:r>
            <a:endParaRP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API, UI (has dashboard) or CLI</a:t>
            </a:r>
            <a:r>
              <a:rPr b="0" i="0" lang="en-US" sz="1100" u="none" cap="none" strike="noStrike">
                <a:solidFill>
                  <a:schemeClr val="dk1"/>
                </a:solidFill>
                <a:latin typeface="Arial"/>
                <a:ea typeface="Arial"/>
                <a:cs typeface="Arial"/>
                <a:sym typeface="Arial"/>
              </a:rPr>
              <a:t> (kubectl) are used to submit the workload or interact with the master. They submit using Yaml or Json (config) file. The role of the </a:t>
            </a:r>
            <a:r>
              <a:rPr b="1" i="0" lang="en-US" sz="1100" u="none" cap="none" strike="noStrike">
                <a:solidFill>
                  <a:schemeClr val="dk1"/>
                </a:solidFill>
                <a:latin typeface="Arial"/>
                <a:ea typeface="Arial"/>
                <a:cs typeface="Arial"/>
                <a:sym typeface="Arial"/>
              </a:rPr>
              <a:t>master</a:t>
            </a:r>
            <a:r>
              <a:rPr b="0" i="0" lang="en-US" sz="1100" u="none" cap="none" strike="noStrike">
                <a:solidFill>
                  <a:schemeClr val="dk1"/>
                </a:solidFill>
                <a:latin typeface="Arial"/>
                <a:ea typeface="Arial"/>
                <a:cs typeface="Arial"/>
                <a:sym typeface="Arial"/>
              </a:rPr>
              <a:t> is to understand the definition of Yaml, figure out constraints/policies/requirements, cores/memory requirements, any specific node or type of hardware like ssd, if required, and finally throws the container to schedule the environments. All these are pushed to nodes.</a:t>
            </a:r>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The job of a </a:t>
            </a:r>
            <a:r>
              <a:rPr b="1" i="0" lang="en-US" sz="1100" u="none" cap="none" strike="noStrike">
                <a:solidFill>
                  <a:schemeClr val="dk1"/>
                </a:solidFill>
                <a:latin typeface="Arial"/>
                <a:ea typeface="Arial"/>
                <a:cs typeface="Arial"/>
                <a:sym typeface="Arial"/>
              </a:rPr>
              <a:t>node</a:t>
            </a:r>
            <a:r>
              <a:rPr b="0" i="0" lang="en-US" sz="1100" u="none" cap="none" strike="noStrike">
                <a:solidFill>
                  <a:schemeClr val="dk1"/>
                </a:solidFill>
                <a:latin typeface="Arial"/>
                <a:ea typeface="Arial"/>
                <a:cs typeface="Arial"/>
                <a:sym typeface="Arial"/>
              </a:rPr>
              <a:t> is to pull appropriate container images from private/public registry and translates the entire spec into deployment.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4: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16" name="Google Shape;216;p14: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One big driver for the initial adoption of Docker has been startups in an effort to drive down their Cloud Bill. There is lots of anecdotal evidence of startups cutting their cloud bill in half by using Docker to increase utilization. Instead of having a single VM for a database for example, putting a database, mid tier and front end container all in the same VM thus using less resources overall.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p140: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7" name="Google Shape;1277;p140:notes"/>
          <p:cNvSpPr txBox="1"/>
          <p:nvPr>
            <p:ph idx="1" type="body"/>
          </p:nvPr>
        </p:nvSpPr>
        <p:spPr>
          <a:xfrm>
            <a:off x="731520" y="4620250"/>
            <a:ext cx="5852160" cy="378080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p14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p142: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2: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p143: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3: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p144: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4: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p145: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5: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p146: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6: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p147: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7: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p1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p148:notes"/>
          <p:cNvSpPr txBox="1"/>
          <p:nvPr>
            <p:ph idx="1" type="body"/>
          </p:nvPr>
        </p:nvSpPr>
        <p:spPr>
          <a:xfrm>
            <a:off x="696017" y="5078531"/>
            <a:ext cx="5982208" cy="26984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Additionally, pods can be tagged with a label for recommended scheduling advice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p1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7" name="Google Shape;1337;p149:notes"/>
          <p:cNvSpPr txBox="1"/>
          <p:nvPr>
            <p:ph idx="1" type="body"/>
          </p:nvPr>
        </p:nvSpPr>
        <p:spPr>
          <a:xfrm>
            <a:off x="666211" y="4848043"/>
            <a:ext cx="6275514" cy="4589255"/>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Create a simple pod.yaml with the following contents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apiVersion: v1</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kind: Pod</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metadata:</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labels: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spec:</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containers: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name: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image: 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ports:</a:t>
            </a:r>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    - containerPort: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create –f pod.yaml</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get pods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This highlights an example of Kubernetes deployment creation. As with many Kubernetes objects, deployments are usually created from a file such as a yaml or json. While this could be done via command line it is often impractical to do so.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Further reading:</a:t>
            </a:r>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https://kubernetes.io/docs/concepts/workloads/controllers/deployment/#creating-a-deployment</a:t>
            </a: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22" name="Google Shape;222;p1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p150: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p150: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p15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p152: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p152: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p153: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p153: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p154: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4: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p155: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55: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p156: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3" name="Google Shape;1383;p156: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p157: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1" name="Google Shape;1391;p157: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p158:notes"/>
          <p:cNvSpPr/>
          <p:nvPr>
            <p:ph idx="2" type="sldImg"/>
          </p:nvPr>
        </p:nvSpPr>
        <p:spPr>
          <a:xfrm>
            <a:off x="766763" y="598488"/>
            <a:ext cx="5976937" cy="4483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8" name="Google Shape;1398;p158:notes"/>
          <p:cNvSpPr txBox="1"/>
          <p:nvPr>
            <p:ph idx="1" type="body"/>
          </p:nvPr>
        </p:nvSpPr>
        <p:spPr>
          <a:xfrm>
            <a:off x="701041" y="4400550"/>
            <a:ext cx="5608320" cy="3600450"/>
          </a:xfrm>
          <a:prstGeom prst="rect">
            <a:avLst/>
          </a:prstGeom>
          <a:noFill/>
          <a:ln>
            <a:noFill/>
          </a:ln>
        </p:spPr>
        <p:txBody>
          <a:bodyPr anchorCtr="0" anchor="t" bIns="47850" lIns="95725" spcFirstLastPara="1" rIns="95725" wrap="square" tIns="47850">
            <a:noAutofit/>
          </a:bodyPr>
          <a:lstStyle/>
          <a:p>
            <a:pPr indent="-10160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p159: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59: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28" name="Google Shape;228;p1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badly kept secret on cloud is the over-provisioning of VMs for workloads. The average CPU utilization on the average data center VM is between 6-12% and this is part of the reason for a very healthy ecosystem of cloud consultants.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Containers are more lightweight and are typically filled with higher density workloads.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https://gigaom.com/2013/11/30/the-sorry-state-of-server-utilization-and-the-impending-post-hypervisor-era/</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p1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1" name="Google Shape;1411;p160: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p1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2" name="Google Shape;1422;p161:notes"/>
          <p:cNvSpPr txBox="1"/>
          <p:nvPr>
            <p:ph idx="1" type="body"/>
          </p:nvPr>
        </p:nvSpPr>
        <p:spPr>
          <a:xfrm>
            <a:off x="731519" y="5141343"/>
            <a:ext cx="6014337" cy="3485071"/>
          </a:xfrm>
          <a:prstGeom prst="rect">
            <a:avLst/>
          </a:prstGeom>
          <a:solidFill>
            <a:schemeClr val="lt1"/>
          </a:solidFill>
          <a:ln>
            <a:noFill/>
          </a:ln>
        </p:spPr>
        <p:txBody>
          <a:bodyPr anchorCtr="0" anchor="t" bIns="47850" lIns="95725" spcFirstLastPara="1" rIns="95725" wrap="square" tIns="47850">
            <a:noAutofit/>
          </a:bodyPr>
          <a:lstStyle/>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run nginx –image nginx –port 80</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scale deployments/nginx –replicas=2</a:t>
            </a:r>
            <a:endParaRPr/>
          </a:p>
          <a:p>
            <a:pPr indent="-169517" lvl="0" marL="239367"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39367" lvl="0" marL="239367" marR="0" rtl="0" algn="l">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kubectl get deployments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2"/>
              </a:rPr>
              <a:t>http://kubernetesbyexample.com/labels/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p162: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p162:notes"/>
          <p:cNvSpPr txBox="1"/>
          <p:nvPr>
            <p:ph idx="1" type="body"/>
          </p:nvPr>
        </p:nvSpPr>
        <p:spPr>
          <a:xfrm>
            <a:off x="747776" y="4560570"/>
            <a:ext cx="5982208"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p1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2" name="Google Shape;1442;p163:notes"/>
          <p:cNvSpPr txBox="1"/>
          <p:nvPr>
            <p:ph idx="1" type="body"/>
          </p:nvPr>
        </p:nvSpPr>
        <p:spPr>
          <a:xfrm>
            <a:off x="731519" y="5175849"/>
            <a:ext cx="6014337" cy="3433313"/>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Stand up nginx but with an older version, 1.12.1:</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1. kubectl run nginx --image nginx:1.12.1 --port 80</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Set image to the newer version  (latest). This triggers kubernetes to begin a rolling update:</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2. kubectl set image deployments/nginx nginx=nginx:latest</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the newer image has been rolled out:</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3. kubectl describe deployment 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p1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p164:notes"/>
          <p:cNvSpPr txBox="1"/>
          <p:nvPr>
            <p:ph idx="1" type="body"/>
          </p:nvPr>
        </p:nvSpPr>
        <p:spPr>
          <a:xfrm>
            <a:off x="731519" y="5193102"/>
            <a:ext cx="6031589" cy="3398807"/>
          </a:xfrm>
          <a:prstGeom prst="rect">
            <a:avLst/>
          </a:prstGeom>
          <a:solidFill>
            <a:schemeClr val="lt1"/>
          </a:solid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Roll back to previous version nginx 1.12.1</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4. kubectl rollout undo deployments/nginx</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Observe changes</a:t>
            </a:r>
            <a:endParaRP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1100" u="none" cap="none" strike="noStrike">
                <a:solidFill>
                  <a:schemeClr val="dk1"/>
                </a:solidFill>
                <a:latin typeface="Arial"/>
                <a:ea typeface="Arial"/>
                <a:cs typeface="Arial"/>
                <a:sym typeface="Arial"/>
              </a:rPr>
              <a:t>5. kubectl describe deployments/nginx</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p165: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65: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p166: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459" name="Google Shape;1459;p1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p167: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465" name="Google Shape;1465;p1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7: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34" name="Google Shape;234;p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240" name="Google Shape;240;p18: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Size</a:t>
            </a:r>
            <a:r>
              <a:rPr b="0" i="0" lang="en-US" sz="1200" u="none" cap="none" strike="noStrike">
                <a:solidFill>
                  <a:schemeClr val="dk1"/>
                </a:solidFill>
                <a:latin typeface="Calibri"/>
                <a:ea typeface="Calibri"/>
                <a:cs typeface="Calibri"/>
                <a:sym typeface="Calibri"/>
              </a:rPr>
              <a:t>: VMs are very large which makes them impractical to store and transfer.</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Performance</a:t>
            </a:r>
            <a:r>
              <a:rPr b="0" i="0" lang="en-US" sz="1200" u="none" cap="none" strike="noStrike">
                <a:solidFill>
                  <a:schemeClr val="dk1"/>
                </a:solidFill>
                <a:latin typeface="Calibri"/>
                <a:ea typeface="Calibri"/>
                <a:cs typeface="Calibri"/>
                <a:sym typeface="Calibri"/>
              </a:rPr>
              <a:t>: running VMs consumes significant CPU and memory, which makes them impractical in many scenarios, for example local development of multi-tier applications, and large-scale deployment of cpu and memory-intensive applications on large numbers of machines.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Portability</a:t>
            </a:r>
            <a:r>
              <a:rPr b="0" i="0" lang="en-US" sz="1200" u="none" cap="none" strike="noStrike">
                <a:solidFill>
                  <a:schemeClr val="dk1"/>
                </a:solidFill>
                <a:latin typeface="Calibri"/>
                <a:ea typeface="Calibri"/>
                <a:cs typeface="Calibri"/>
                <a:sym typeface="Calibri"/>
              </a:rPr>
              <a:t>: competing VM environments don't play well with each other. Although conversion tools do exist, they are limited and add even more overhead.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1" lang="en-US" sz="1200" u="none" cap="none" strike="noStrike">
                <a:solidFill>
                  <a:schemeClr val="dk1"/>
                </a:solidFill>
                <a:latin typeface="Calibri"/>
                <a:ea typeface="Calibri"/>
                <a:cs typeface="Calibri"/>
                <a:sym typeface="Calibri"/>
              </a:rPr>
              <a:t>Hardware-centric</a:t>
            </a:r>
            <a:r>
              <a:rPr b="0" i="0" lang="en-US" sz="1200" u="none" cap="none" strike="noStrike">
                <a:solidFill>
                  <a:schemeClr val="dk1"/>
                </a:solidFill>
                <a:latin typeface="Calibri"/>
                <a:ea typeface="Calibri"/>
                <a:cs typeface="Calibri"/>
                <a:sym typeface="Calibri"/>
              </a:rPr>
              <a:t>: VMs were designed with machine operators in mind, not software developers. As a result, they offer very limited tooling for what developers need most: building, testing and running their software. For example, VMs offer no facilities for application versioning, monitoring, configuration, logging or service discovery.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https://github.com/docker/docker</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first three layers (black items) are those that are essentially shared by both VM and Container approaches.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balance of the list describes elements (mostly cons) specific to true Virtual Machines.</a:t>
            </a:r>
            <a:endParaRPr/>
          </a:p>
        </p:txBody>
      </p:sp>
      <p:sp>
        <p:nvSpPr>
          <p:cNvPr id="246" name="Google Shape;246;p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14" name="Google Shape;114;p2: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0: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52" name="Google Shape;252;p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58" name="Google Shape;258;p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2: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We will be using Community Edition exclusively for our in-class work, but it’s valuable to know the differences.</a:t>
            </a:r>
            <a:endParaRPr/>
          </a:p>
        </p:txBody>
      </p:sp>
      <p:sp>
        <p:nvSpPr>
          <p:cNvPr id="264" name="Google Shape;264;p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23: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70" name="Google Shape;270;p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4: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Arial"/>
              <a:buNone/>
            </a:pPr>
            <a:r>
              <a:rPr b="1" i="0" lang="en-US" sz="1200" u="none" cap="none" strike="noStrike">
                <a:solidFill>
                  <a:schemeClr val="dk1"/>
                </a:solidFill>
                <a:latin typeface="Calibri"/>
                <a:ea typeface="Calibri"/>
                <a:cs typeface="Calibri"/>
                <a:sym typeface="Calibri"/>
              </a:rPr>
              <a:t>SSH using windows:</a:t>
            </a:r>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Use putty to generate ppk file from “docker_key_pair.pem” and then ubuntu@&lt;public_ip_v4&gt; and give ppk file path in “ssh -&gt; auth”</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1" i="0" lang="en-US" sz="1200" u="none" cap="none" strike="noStrike">
                <a:solidFill>
                  <a:srgbClr val="C00000"/>
                </a:solidFill>
                <a:latin typeface="Calibri"/>
                <a:ea typeface="Calibri"/>
                <a:cs typeface="Calibri"/>
                <a:sym typeface="Calibri"/>
              </a:rPr>
              <a:t>SSH using linux:</a:t>
            </a:r>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Arial"/>
                <a:ea typeface="Arial"/>
                <a:cs typeface="Arial"/>
                <a:sym typeface="Arial"/>
              </a:rPr>
              <a:t>chmod 400 docker_key_pair.pem</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Arial"/>
                <a:ea typeface="Arial"/>
                <a:cs typeface="Arial"/>
                <a:sym typeface="Arial"/>
              </a:rPr>
              <a:t>ssh -i "docker_key_pair.pem" ubuntu@&lt;public_ip_v4&gt;</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Ideally students are able to ssh directly into the classroom VMs.</a:t>
            </a:r>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5: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1" i="0" lang="en-US" sz="1200" u="none" cap="none" strike="noStrike">
                <a:solidFill>
                  <a:srgbClr val="C00000"/>
                </a:solidFill>
                <a:latin typeface="Calibri"/>
                <a:ea typeface="Calibri"/>
                <a:cs typeface="Calibri"/>
                <a:sym typeface="Calibri"/>
              </a:rPr>
              <a:t>First run: sudo apt-get update</a:t>
            </a:r>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Docker docs URL:-</a:t>
            </a:r>
            <a:r>
              <a:rPr b="0" i="0" lang="en-US" sz="1200" u="none" cap="none" strike="noStrike">
                <a:solidFill>
                  <a:schemeClr val="dk1"/>
                </a:solidFill>
                <a:latin typeface="Calibri"/>
                <a:ea typeface="Calibri"/>
                <a:cs typeface="Calibri"/>
                <a:sym typeface="Calibri"/>
              </a:rPr>
              <a:t> https://docs.docker.com/engine/installation/linux/docker-ce/ubuntu/#install-using-the-repository</a:t>
            </a:r>
            <a:endParaRPr/>
          </a:p>
          <a:p>
            <a:pPr indent="0" lvl="0" marL="0" marR="0" rtl="0" algn="l">
              <a:spcBef>
                <a:spcPts val="0"/>
              </a:spcBef>
              <a:spcAft>
                <a:spcPts val="0"/>
              </a:spcAft>
              <a:buClr>
                <a:schemeClr val="dk1"/>
              </a:buClr>
              <a:buSzPts val="11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Set up the repository</a:t>
            </a:r>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Install packages (if necessary) to allow apt to use a repository over HTTPS:</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sudo apt-get -y install apt-transport-https ca-certificates curl</a:t>
            </a:r>
            <a:endParaRPr/>
          </a:p>
          <a:p>
            <a:pPr indent="0" lvl="0" marL="0" marR="0" rtl="0" algn="l">
              <a:spcBef>
                <a:spcPts val="0"/>
              </a:spcBef>
              <a:spcAft>
                <a:spcPts val="0"/>
              </a:spcAft>
              <a:buClr>
                <a:schemeClr val="dk1"/>
              </a:buClr>
              <a:buSzPts val="11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Add Docker’s official GPG key:</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curl -fsSL https://download.docker.com/linux/ubuntu/gpg | sudo apt-key add -</a:t>
            </a:r>
            <a:endParaRPr/>
          </a:p>
          <a:p>
            <a:pPr indent="0" lvl="0" marL="0" marR="0" rtl="0" algn="l">
              <a:spcBef>
                <a:spcPts val="0"/>
              </a:spcBef>
              <a:spcAft>
                <a:spcPts val="0"/>
              </a:spcAft>
              <a:buClr>
                <a:schemeClr val="dk1"/>
              </a:buClr>
              <a:buSzPts val="11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1" i="0" lang="en-US" sz="1200" u="none" cap="none" strike="noStrike">
                <a:solidFill>
                  <a:schemeClr val="dk1"/>
                </a:solidFill>
                <a:latin typeface="Calibri"/>
                <a:ea typeface="Calibri"/>
                <a:cs typeface="Calibri"/>
                <a:sym typeface="Calibri"/>
              </a:rPr>
              <a:t>Use the following command to set up the stable repository.</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Note: The lsb_release -cs sub-command below returns the name of your Ubuntu distribution, such as xenial.</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sudo add-apt-repository \</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"deb [arch=amd64] https://download.docker.com/linux/ubuntu \</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$(lsb_release -cs) \</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       stable"</a:t>
            </a:r>
            <a:endParaRPr/>
          </a:p>
          <a:p>
            <a:pPr indent="0" lvl="0" marL="0" marR="0" rtl="0" algn="l">
              <a:spcBef>
                <a:spcPts val="0"/>
              </a:spcBef>
              <a:spcAft>
                <a:spcPts val="0"/>
              </a:spcAft>
              <a:buClr>
                <a:schemeClr val="dk1"/>
              </a:buClr>
              <a:buSzPts val="11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6: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1" i="0" lang="en-US" sz="1200" u="none" cap="none" strike="noStrike">
                <a:solidFill>
                  <a:schemeClr val="dk1"/>
                </a:solidFill>
                <a:latin typeface="Calibri"/>
                <a:ea typeface="Calibri"/>
                <a:cs typeface="Calibri"/>
                <a:sym typeface="Calibri"/>
              </a:rPr>
              <a:t>Install docker Community Edition</a:t>
            </a:r>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sudo apt-get -y install docker-ce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1" i="0" lang="en-US" sz="1200" u="none" cap="none" strike="noStrike">
                <a:solidFill>
                  <a:schemeClr val="dk1"/>
                </a:solidFill>
                <a:latin typeface="Calibri"/>
                <a:ea typeface="Calibri"/>
                <a:cs typeface="Calibri"/>
                <a:sym typeface="Calibri"/>
              </a:rPr>
              <a:t>Verify docker is installed correctly</a:t>
            </a:r>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 sudo docker </a:t>
            </a:r>
            <a:r>
              <a:rPr b="1" i="0" lang="en-US" sz="1200" u="none" cap="none" strike="noStrike">
                <a:solidFill>
                  <a:schemeClr val="dk1"/>
                </a:solidFill>
                <a:latin typeface="Calibri"/>
                <a:ea typeface="Calibri"/>
                <a:cs typeface="Calibri"/>
                <a:sym typeface="Calibri"/>
              </a:rPr>
              <a:t>run</a:t>
            </a:r>
            <a:r>
              <a:rPr b="0" i="0" lang="en-US" sz="1200" u="none" cap="none" strike="noStrike">
                <a:solidFill>
                  <a:schemeClr val="dk1"/>
                </a:solidFill>
                <a:latin typeface="Calibri"/>
                <a:ea typeface="Calibri"/>
                <a:cs typeface="Calibri"/>
                <a:sym typeface="Calibri"/>
              </a:rPr>
              <a:t> hello-world </a:t>
            </a:r>
            <a:endParaRPr/>
          </a:p>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Calibri"/>
                <a:ea typeface="Calibri"/>
                <a:cs typeface="Calibri"/>
                <a:sym typeface="Calibri"/>
              </a:rPr>
              <a:t>This command downloads a test image and runs it in a container. When the container runs, it prints an informational message. Then, it exits.</a:t>
            </a:r>
            <a:endParaRPr/>
          </a:p>
          <a:p>
            <a:pPr indent="0" lvl="0" marL="0" marR="0" rtl="0" algn="l">
              <a:spcBef>
                <a:spcPts val="0"/>
              </a:spcBef>
              <a:spcAft>
                <a:spcPts val="0"/>
              </a:spcAft>
              <a:buClr>
                <a:schemeClr val="dk1"/>
              </a:buClr>
              <a:buSzPts val="1200"/>
              <a:buFont typeface="Arial"/>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2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19" name="Google Shape;319;p2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service docker stop</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service docker status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apt-get remove docker</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apt-get remove docker-engine</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sudo apt-get remove docker-ce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Union File System</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is a fast moving project, and often critical bugs are fixed in newer versions. When working with Docker it is best to work with latest when possible.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Have students visit </a:t>
            </a:r>
            <a:r>
              <a:rPr b="0" i="0" lang="en-US" sz="1200" u="sng" cap="none" strike="noStrike">
                <a:solidFill>
                  <a:schemeClr val="hlink"/>
                </a:solidFill>
                <a:latin typeface="Calibri"/>
                <a:ea typeface="Calibri"/>
                <a:cs typeface="Calibri"/>
                <a:sym typeface="Calibri"/>
                <a:hlinkClick r:id="rId2"/>
              </a:rPr>
              <a:t>https://get.docker.com</a:t>
            </a:r>
            <a:r>
              <a:rPr b="0" i="0" lang="en-US" sz="1200" u="none" cap="none" strike="noStrike">
                <a:solidFill>
                  <a:schemeClr val="dk1"/>
                </a:solidFill>
                <a:latin typeface="Calibri"/>
                <a:ea typeface="Calibri"/>
                <a:cs typeface="Calibri"/>
                <a:sym typeface="Calibri"/>
              </a:rPr>
              <a:t> to see that it is a full script… we are passing the script to </a:t>
            </a:r>
            <a:r>
              <a:rPr b="1" i="0" lang="en-US" sz="1200" u="none" cap="none" strike="noStrike">
                <a:solidFill>
                  <a:schemeClr val="dk1"/>
                </a:solidFill>
                <a:latin typeface="Calibri"/>
                <a:ea typeface="Calibri"/>
                <a:cs typeface="Calibri"/>
                <a:sym typeface="Calibri"/>
              </a:rPr>
              <a:t>sh</a:t>
            </a:r>
            <a:r>
              <a:rPr b="0" i="0" lang="en-US" sz="1200" u="none" cap="none" strike="noStrike">
                <a:solidFill>
                  <a:schemeClr val="dk1"/>
                </a:solidFill>
                <a:latin typeface="Calibri"/>
                <a:ea typeface="Calibri"/>
                <a:cs typeface="Calibri"/>
                <a:sym typeface="Calibri"/>
              </a:rPr>
              <a:t> for execution.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2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25" name="Google Shape;325;p28: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Starting with v17.03.0-ce, Docker is on a monthly release cycle and uses a new YY.MM versioning scheme to reflect this. Two channels are available: monthly and quarterly.</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Any given monthly release will only receive security and bugfixes until the next monthly release is available. Quarterly releases receive security and bugfixes for 4 months after</a:t>
            </a:r>
            <a:endParaRPr/>
          </a:p>
          <a:p>
            <a:pPr indent="0" lvl="0" marL="0" marR="0" rtl="0" algn="l">
              <a:spcBef>
                <a:spcPts val="0"/>
              </a:spcBef>
              <a:spcAft>
                <a:spcPts val="0"/>
              </a:spcAft>
              <a:buClr>
                <a:schemeClr val="dk1"/>
              </a:buClr>
              <a:buSzPts val="1100"/>
              <a:buFont typeface="Arial"/>
              <a:buNone/>
            </a:pPr>
            <a:r>
              <a:rPr b="0" i="0" lang="en-US" sz="1200" u="none" cap="none" strike="noStrike">
                <a:solidFill>
                  <a:schemeClr val="dk1"/>
                </a:solidFill>
                <a:latin typeface="Calibri"/>
                <a:ea typeface="Calibri"/>
                <a:cs typeface="Calibri"/>
                <a:sym typeface="Calibri"/>
              </a:rPr>
              <a:t>initial release. This release includes bugfixes for 1.13.1 but there are no major feature additions and the API version stays the same.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version is useful for troubleshooting as well. The Server version will not be available if the Docker engine service is not running, which is a great place to start if you find docker commands are hanging or being unresponsive.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 sudo service docker start  # start the service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Provides a number of pieces of engine and system information.</a:t>
            </a:r>
            <a:endParaRPr/>
          </a:p>
        </p:txBody>
      </p:sp>
      <p:sp>
        <p:nvSpPr>
          <p:cNvPr id="332" name="Google Shape;332;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33" name="Google Shape;133;p3: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30:notes"/>
          <p:cNvSpPr txBox="1"/>
          <p:nvPr>
            <p:ph idx="1" type="body"/>
          </p:nvPr>
        </p:nvSpPr>
        <p:spPr>
          <a:xfrm>
            <a:off x="731500" y="4560550"/>
            <a:ext cx="5852100" cy="4320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39" name="Google Shape;339;p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3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45" name="Google Shape;345;p3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Also a great starting point if Docker is unresponsive.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sudo service docker start  # start the service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3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52" name="Google Shape;352;p32: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run -it hello-world </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will likely NOT work at first… must use sudo. We will fix that soon.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3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58" name="Google Shape;358;p3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sudo docker run docker/whalesay cowsay Hello World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34: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65" name="Google Shape;365;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3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83" name="Google Shape;383;p3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CLI uses the Docker REST API to control or interact with the Docker daemon through scripting or direct CLI commands. Many other Docker applications use the underlying API and CLI.</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daemon creates and manages Docker </a:t>
            </a:r>
            <a:r>
              <a:rPr b="0" i="1" lang="en-US" sz="1200" u="none" cap="none" strike="noStrike">
                <a:solidFill>
                  <a:schemeClr val="dk1"/>
                </a:solidFill>
                <a:latin typeface="Calibri"/>
                <a:ea typeface="Calibri"/>
                <a:cs typeface="Calibri"/>
                <a:sym typeface="Calibri"/>
              </a:rPr>
              <a:t>objects</a:t>
            </a:r>
            <a:r>
              <a:rPr b="0" i="0" lang="en-US" sz="1200" u="none" cap="none" strike="noStrike">
                <a:solidFill>
                  <a:schemeClr val="dk1"/>
                </a:solidFill>
                <a:latin typeface="Calibri"/>
                <a:ea typeface="Calibri"/>
                <a:cs typeface="Calibri"/>
                <a:sym typeface="Calibri"/>
              </a:rPr>
              <a:t>, such as images, containers, networks, and data volumes.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3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389" name="Google Shape;389;p3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Docker uses a client-server architecture. The Docker </a:t>
            </a:r>
            <a:r>
              <a:rPr b="0" i="1" lang="en-US" sz="1200" u="none" cap="none" strike="noStrike">
                <a:solidFill>
                  <a:schemeClr val="dk1"/>
                </a:solidFill>
                <a:latin typeface="Calibri"/>
                <a:ea typeface="Calibri"/>
                <a:cs typeface="Calibri"/>
                <a:sym typeface="Calibri"/>
              </a:rPr>
              <a:t>client</a:t>
            </a:r>
            <a:r>
              <a:rPr b="0" i="0" lang="en-US" sz="1200" u="none" cap="none" strike="noStrike">
                <a:solidFill>
                  <a:schemeClr val="dk1"/>
                </a:solidFill>
                <a:latin typeface="Calibri"/>
                <a:ea typeface="Calibri"/>
                <a:cs typeface="Calibri"/>
                <a:sym typeface="Calibri"/>
              </a:rPr>
              <a:t> talks to the Docker </a:t>
            </a:r>
            <a:r>
              <a:rPr b="0" i="1" lang="en-US" sz="1200" u="none" cap="none" strike="noStrike">
                <a:solidFill>
                  <a:schemeClr val="dk1"/>
                </a:solidFill>
                <a:latin typeface="Calibri"/>
                <a:ea typeface="Calibri"/>
                <a:cs typeface="Calibri"/>
                <a:sym typeface="Calibri"/>
              </a:rPr>
              <a:t>daemon</a:t>
            </a:r>
            <a:r>
              <a:rPr b="0" i="0" lang="en-US" sz="1200" u="none" cap="none" strike="noStrike">
                <a:solidFill>
                  <a:schemeClr val="dk1"/>
                </a:solidFill>
                <a:latin typeface="Calibri"/>
                <a:ea typeface="Calibri"/>
                <a:cs typeface="Calibri"/>
                <a:sym typeface="Calibri"/>
              </a:rPr>
              <a:t>, which does the heavy lifting of building, running, and distributing your Docker containers. The Docker client and daemon </a:t>
            </a:r>
            <a:r>
              <a:rPr b="0" i="1" lang="en-US" sz="1200" u="none" cap="none" strike="noStrike">
                <a:solidFill>
                  <a:schemeClr val="dk1"/>
                </a:solidFill>
                <a:latin typeface="Calibri"/>
                <a:ea typeface="Calibri"/>
                <a:cs typeface="Calibri"/>
                <a:sym typeface="Calibri"/>
              </a:rPr>
              <a:t>can</a:t>
            </a:r>
            <a:r>
              <a:rPr b="0" i="0" lang="en-US" sz="1200" u="none" cap="none" strike="noStrike">
                <a:solidFill>
                  <a:schemeClr val="dk1"/>
                </a:solidFill>
                <a:latin typeface="Calibri"/>
                <a:ea typeface="Calibri"/>
                <a:cs typeface="Calibri"/>
                <a:sym typeface="Calibri"/>
              </a:rPr>
              <a:t> run on the same system, or you can connect a Docker client to a remote Docker daemon. The Docker client and daemon communicate via sockets or through a REST API.</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Docker daemon runs with root privileges which introduces an attack opportunity. More behind this: https://docs.docker.com/engine/security/security/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37: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Newer installs do this for you, but of course you still have to logout and back in.</a:t>
            </a:r>
            <a:endParaRPr/>
          </a:p>
        </p:txBody>
      </p:sp>
      <p:sp>
        <p:nvSpPr>
          <p:cNvPr id="395" name="Google Shape;395;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8: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https://github.com/docker/labs/blob/master/beginner/chapters/webapps.md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3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20" name="Google Shape;420;p3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42" name="Google Shape;142;p4:notes"/>
          <p:cNvSpPr txBox="1"/>
          <p:nvPr>
            <p:ph idx="1" type="body"/>
          </p:nvPr>
        </p:nvSpPr>
        <p:spPr>
          <a:xfrm>
            <a:off x="731837" y="4560887"/>
            <a:ext cx="5851525" cy="43195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40: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4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42: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43: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55" name="Google Shape;455;p43: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44: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64" name="Google Shape;464;p44: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Union file systems, or UnionFS, are file systems that operate by creating layers, making them very lightweight and fast. Docker Engine uses UnionFS to provide the building blocks for containers. Docker Engine can use multiple UnionFS variants, including AUFS (the default for Ubuntu), btrfs, vfs, and DeviceMapper (the default for Red Hat and Centos.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How AuFS Works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1.Mount a base image as read-only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2.Add read-write file system over read-only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3.Change some files and directories to top as read- write file system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4.It is committed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5.Save incremental files and directories in new image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6.Mount the image as read-only and add read-write file system on top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4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71" name="Google Shape;471;p4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46: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478" name="Google Shape;478;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4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85" name="Google Shape;485;p4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4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491" name="Google Shape;491;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4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497" name="Google Shape;497;p4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search mariadb</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Look for “Official” images.</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Look for images that the community upvotes with “Stars”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57" name="Google Shape;157;p5: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5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02" name="Google Shape;502;p50: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search mariadb</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Look for “Official” images.</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Look for images that the community upvotes with “Stars”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5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52: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2: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5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20" name="Google Shape;520;p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54: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530" name="Google Shape;530;p54: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It can be useful to narrow down information from docker inspect with grep as well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55: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37" name="Google Shape;537;p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56: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44" name="Google Shape;544;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p57: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we’ve seen, we can combine these two options to the more common </a:t>
            </a:r>
            <a:r>
              <a:rPr b="1" i="0" lang="en-US" sz="1200" u="none" cap="none" strike="noStrike">
                <a:solidFill>
                  <a:schemeClr val="dk1"/>
                </a:solidFill>
                <a:latin typeface="Calibri"/>
                <a:ea typeface="Calibri"/>
                <a:cs typeface="Calibri"/>
                <a:sym typeface="Calibri"/>
              </a:rPr>
              <a:t>-it</a:t>
            </a:r>
            <a:endParaRPr/>
          </a:p>
        </p:txBody>
      </p:sp>
      <p:sp>
        <p:nvSpPr>
          <p:cNvPr id="552" name="Google Shape;552;p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5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64" name="Google Shape;564;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5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75" name="Google Shape;575;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6: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64" name="Google Shape;164;p6: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60: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83" name="Google Shape;583;p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61: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https://github.com/docker/labs/blob/master/beginner/chapters/webapps.md</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6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07" name="Google Shape;607;p62: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63: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15" name="Google Shape;615;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64: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24" name="Google Shape;624;p64: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6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32" name="Google Shape;632;p6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6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40" name="Google Shape;640;p6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6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48" name="Google Shape;648;p6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6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54" name="Google Shape;654;p68: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6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62" name="Google Shape;662;p6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72" name="Google Shape;172;p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7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70" name="Google Shape;670;p70: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p7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78" name="Google Shape;678;p7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More here: https://docs.docker.com/engine/userguide/eng-image/dockerfile_best-practices/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p72: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684" name="Google Shape;684;p72: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 (--tag): assign tag</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Be aware that when you run ’docker build .’, all files in the current folder get uploaded to docker engine. This may be undesirable, and use of .dockerignore will assist with this situation.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73: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https://github.com/docker/labs/blob/master/beginner/chapters/webapps.md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74: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50"/>
              <a:buFont typeface="Calibri"/>
              <a:buNone/>
            </a:pPr>
            <a:r>
              <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50"/>
              <a:buFont typeface="Calibri"/>
              <a:buNone/>
            </a:pPr>
            <a:r>
              <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350"/>
              <a:buFont typeface="Calibri"/>
              <a:buNone/>
            </a:pPr>
            <a:r>
              <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https://github.com/docker/labs/blob/master/beginner/chapters/webapps.md</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75: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br>
              <a:rPr b="0" i="0" lang="en-US"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US" sz="1200" u="sng" cap="none" strike="noStrike">
                <a:solidFill>
                  <a:schemeClr val="hlink"/>
                </a:solidFill>
                <a:latin typeface="Calibri"/>
                <a:ea typeface="Calibri"/>
                <a:cs typeface="Calibri"/>
                <a:sym typeface="Calibri"/>
                <a:hlinkClick r:id="rId2"/>
              </a:rPr>
              <a:t>https://github.com/docker/dceu_tutorials/blob/master/11-infrastructure-as-code.md</a:t>
            </a:r>
            <a:r>
              <a:rPr b="0" i="0" lang="en-US" sz="1200" u="none" cap="none" strike="noStrike">
                <a:solidFill>
                  <a:schemeClr val="dk1"/>
                </a:solidFill>
                <a:latin typeface="Calibri"/>
                <a:ea typeface="Calibri"/>
                <a:cs typeface="Calibri"/>
                <a:sym typeface="Calibri"/>
              </a:rPr>
              <a:t>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76: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https://github.com/codeship/go-hello-world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p77: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https://github.com/codeship/go-hello-world</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7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64" name="Google Shape;764;p78: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sng" cap="none" strike="noStrike">
                <a:solidFill>
                  <a:schemeClr val="hlink"/>
                </a:solidFill>
                <a:latin typeface="Calibri"/>
                <a:ea typeface="Calibri"/>
                <a:cs typeface="Calibri"/>
                <a:sym typeface="Calibri"/>
                <a:hlinkClick r:id="rId2"/>
              </a:rPr>
              <a:t>https://github.com/google/cadvisor</a:t>
            </a:r>
            <a:r>
              <a:rPr b="0" i="0" lang="en-US" sz="12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79: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774" name="Google Shape;774;p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Official Repositories - These are repositories of popular commercial and open-source software and systems that are maintained by their “Official” providers. THese undergo special vetting, static analysis for malware, and are usually among the best-documented container images.</a:t>
            </a:r>
            <a:endParaRPr/>
          </a:p>
        </p:txBody>
      </p:sp>
      <p:sp>
        <p:nvSpPr>
          <p:cNvPr id="178" name="Google Shape;178;p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p8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84" name="Google Shape;784;p80: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https://github.com/docker/docker.github.io/blob/master/registry/deploying.md</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81: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90" name="Google Shape;790;p81: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https://docs.docker.com/registry/spec/api/#listing-repositories</a:t>
            </a:r>
            <a:endParaRPr/>
          </a:p>
          <a:p>
            <a:pPr indent="0" lvl="1" marL="45720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https://docs.docker.com/registry/spec/api/#listing-image-tags</a:t>
            </a:r>
            <a:endParaRPr/>
          </a:p>
          <a:p>
            <a:pPr indent="0" lvl="1" marL="45720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p82:notes"/>
          <p:cNvSpPr/>
          <p:nvPr>
            <p:ph idx="2" type="sldImg"/>
          </p:nvPr>
        </p:nvSpPr>
        <p:spPr>
          <a:xfrm>
            <a:off x="752475" y="341313"/>
            <a:ext cx="5810250" cy="43576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799" name="Google Shape;799;p82:notes"/>
          <p:cNvSpPr txBox="1"/>
          <p:nvPr>
            <p:ph idx="1" type="body"/>
          </p:nvPr>
        </p:nvSpPr>
        <p:spPr>
          <a:xfrm>
            <a:off x="731520" y="4960619"/>
            <a:ext cx="5852159" cy="3920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p8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07" name="Google Shape;807;p8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84: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13" name="Google Shape;813;p84: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p85: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20" name="Google Shape;820;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86: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26" name="Google Shape;826;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p8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32" name="Google Shape;832;p8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volume prune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88: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38" name="Google Shape;838;p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89:notes"/>
          <p:cNvSpPr txBox="1"/>
          <p:nvPr>
            <p:ph idx="1" type="body"/>
          </p:nvPr>
        </p:nvSpPr>
        <p:spPr>
          <a:xfrm>
            <a:off x="731500" y="4560550"/>
            <a:ext cx="5852100" cy="43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This is a nice full volumes exercise that shows volume persistence, cross-container volumes, etc.</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hlink"/>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https://github.com/docker/dceu_tutorials/blob/master/07-volumes.md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4" name="Google Shape;184;p9: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a:t>
            </a:r>
            <a:r>
              <a:rPr b="0" i="1"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is a read-only template with instructions for creating a Docker container. For example, an image might contain an Ubuntu operating system with Apache web server and your web application installed. You can build or update images from scratch or download and use images created by others. An image may be based on, or may extend, one or more other images. A docker image is described in text file called a </a:t>
            </a:r>
            <a:r>
              <a:rPr b="0" i="1" lang="en-US" sz="1200" u="none" cap="none" strike="noStrike">
                <a:solidFill>
                  <a:schemeClr val="dk1"/>
                </a:solidFill>
                <a:latin typeface="Calibri"/>
                <a:ea typeface="Calibri"/>
                <a:cs typeface="Calibri"/>
                <a:sym typeface="Calibri"/>
              </a:rPr>
              <a:t>Dockerfile</a:t>
            </a:r>
            <a:r>
              <a:rPr b="0" i="0" lang="en-US" sz="1200" u="none" cap="none" strike="noStrike">
                <a:solidFill>
                  <a:schemeClr val="dk1"/>
                </a:solidFill>
                <a:latin typeface="Calibri"/>
                <a:ea typeface="Calibri"/>
                <a:cs typeface="Calibri"/>
                <a:sym typeface="Calibri"/>
              </a:rPr>
              <a:t>, which has a simple, well-defined syntax.</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Docker container is a runnable instance of a Docker image. You can run, start, stop, move, or delete a container using Docker API or CLI commands. When you run a container, you can provide configuration metadata such as networking information or environment variables. Each container is an isolated and secure application platform, but can be given access to resources running in a different host or container, as well as persistent storage or databases.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p90: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63" name="Google Shape;863;p90: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volume prune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91:notes"/>
          <p:cNvSpPr txBox="1"/>
          <p:nvPr>
            <p:ph idx="1" type="body"/>
          </p:nvPr>
        </p:nvSpPr>
        <p:spPr>
          <a:xfrm>
            <a:off x="731500" y="4560550"/>
            <a:ext cx="5852149"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1:notes"/>
          <p:cNvSpPr/>
          <p:nvPr>
            <p:ph idx="2" type="sldImg"/>
          </p:nvPr>
        </p:nvSpPr>
        <p:spPr>
          <a:xfrm>
            <a:off x="1219425" y="720075"/>
            <a:ext cx="4877024"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92: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75" name="Google Shape;875;p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p93: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82" name="Google Shape;882;p93: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Printable sheet available at:</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https://zeroturnaround.com/rebellabs/docker-commands-and-best-practices-cheat-sheet/</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p94:notes"/>
          <p:cNvSpPr txBox="1"/>
          <p:nvPr>
            <p:ph idx="1" type="body"/>
          </p:nvPr>
        </p:nvSpPr>
        <p:spPr>
          <a:xfrm>
            <a:off x="731500" y="4560550"/>
            <a:ext cx="5852149" cy="432052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88" name="Google Shape;888;p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95: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894" name="Google Shape;894;p95: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network ls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 docker network inspect bridge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96: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01" name="Google Shape;901;p96: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docker run --name some-ghost -p 8888:2368 -d ghost</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docker inspect network bridge</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ping 172.17.0.2</a:t>
            </a:r>
            <a:endParaRPr/>
          </a:p>
          <a:p>
            <a:pPr indent="-228600" lvl="0" marL="2286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Note: The ‘some-ghost’ container is still exposed at &lt;ip&gt;:8888 through use of the –p 8888:2368 flag and argument</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Read more about docker networking</a:t>
            </a:r>
            <a:endParaRPr/>
          </a:p>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https://docs.docker.com/engine/userguide/networking/</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97: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08" name="Google Shape;908;p97:notes"/>
          <p:cNvSpPr txBox="1"/>
          <p:nvPr>
            <p:ph idx="1" type="body"/>
          </p:nvPr>
        </p:nvSpPr>
        <p:spPr>
          <a:xfrm>
            <a:off x="731837" y="4621212"/>
            <a:ext cx="5851525" cy="377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Commands follow the same general pattern as docker volume.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More documentation available at </a:t>
            </a:r>
            <a:endParaRPr/>
          </a:p>
          <a:p>
            <a:pPr indent="0" lvl="0" marL="0" marR="0" rtl="0" algn="l">
              <a:spcBef>
                <a:spcPts val="0"/>
              </a:spcBef>
              <a:spcAft>
                <a:spcPts val="0"/>
              </a:spcAft>
              <a:buClr>
                <a:schemeClr val="hlink"/>
              </a:buClr>
              <a:buSzPts val="300"/>
              <a:buFont typeface="Calibri"/>
              <a:buNone/>
            </a:pPr>
            <a:r>
              <a:rPr b="0" i="0" lang="en-US" sz="1200" u="sng" cap="none" strike="noStrike">
                <a:solidFill>
                  <a:schemeClr val="hlink"/>
                </a:solidFill>
                <a:latin typeface="Calibri"/>
                <a:ea typeface="Calibri"/>
                <a:cs typeface="Calibri"/>
                <a:sym typeface="Calibri"/>
                <a:hlinkClick r:id="rId2"/>
              </a:rPr>
              <a:t>https://docs.docker.com/engine/userguide/networking/</a:t>
            </a:r>
            <a:r>
              <a:rPr b="0" i="0" lang="en-US" sz="12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98: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14" name="Google Shape;914;p98: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t>
            </a:r>
            <a:r>
              <a:rPr b="0" i="0" lang="en-US" sz="1200" u="none" cap="none" strike="noStrike">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Aes – advanced encryption standard</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Gcm – Galois Counter</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https://docs.docker.com/engine/userguide/networking/overlay-security-model/</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p99:notes"/>
          <p:cNvSpPr/>
          <p:nvPr>
            <p:ph idx="2" type="sldImg"/>
          </p:nvPr>
        </p:nvSpPr>
        <p:spPr>
          <a:xfrm>
            <a:off x="749300" y="555625"/>
            <a:ext cx="5834063" cy="437515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920" name="Google Shape;920;p99:notes"/>
          <p:cNvSpPr txBox="1"/>
          <p:nvPr>
            <p:ph idx="1" type="body"/>
          </p:nvPr>
        </p:nvSpPr>
        <p:spPr>
          <a:xfrm>
            <a:off x="731837" y="4621212"/>
            <a:ext cx="5851500" cy="37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t>
            </a:r>
            <a:r>
              <a:rPr b="0" i="0" lang="en-US" sz="1200" u="none" cap="none" strike="noStrike">
                <a:solidFill>
                  <a:schemeClr val="dk1"/>
                </a:solidFill>
                <a:highlight>
                  <a:srgbClr val="FFFFFF"/>
                </a:highlight>
                <a:latin typeface="Calibri"/>
                <a:ea typeface="Calibri"/>
                <a:cs typeface="Calibri"/>
                <a:sym typeface="Calibri"/>
              </a:rPr>
              <a:t>The swarm makes the overlay network available only to nodes in the swarm that require it for a service. When you create a service that uses the overlay network, the manager node automatically extends the overlay network to nodes that run service tasks.</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Aes – advanced encryption standard</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highlight>
                  <a:srgbClr val="FFFFFF"/>
                </a:highlight>
                <a:latin typeface="Calibri"/>
                <a:ea typeface="Calibri"/>
                <a:cs typeface="Calibri"/>
                <a:sym typeface="Calibri"/>
              </a:rPr>
              <a:t>Gcm – Galois Counter</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highlight>
                <a:srgbClr val="FFFFFF"/>
              </a:highlight>
              <a:latin typeface="Calibri"/>
              <a:ea typeface="Calibri"/>
              <a:cs typeface="Calibri"/>
              <a:sym typeface="Calibri"/>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Reference: </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https://docs.docker.com/engine/userguide/networking/overlay-security-model/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2130425"/>
            <a:ext cx="7772400" cy="1470024"/>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 name="Google Shape;10;p2"/>
          <p:cNvSpPr txBox="1"/>
          <p:nvPr>
            <p:ph idx="1" type="subTitle"/>
          </p:nvPr>
        </p:nvSpPr>
        <p:spPr>
          <a:xfrm>
            <a:off x="1371600" y="3886200"/>
            <a:ext cx="6400799"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8" name="Shape 38"/>
        <p:cNvGrpSpPr/>
        <p:nvPr/>
      </p:nvGrpSpPr>
      <p:grpSpPr>
        <a:xfrm>
          <a:off x="0" y="0"/>
          <a:ext cx="0" cy="0"/>
          <a:chOff x="0" y="0"/>
          <a:chExt cx="0" cy="0"/>
        </a:xfrm>
      </p:grpSpPr>
      <p:sp>
        <p:nvSpPr>
          <p:cNvPr id="39" name="Google Shape;39;p11"/>
          <p:cNvSpPr txBox="1"/>
          <p:nvPr>
            <p:ph type="title"/>
          </p:nvPr>
        </p:nvSpPr>
        <p:spPr>
          <a:xfrm>
            <a:off x="457200" y="273050"/>
            <a:ext cx="3008313" cy="1162049"/>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40" name="Google Shape;40;p11"/>
          <p:cNvSpPr txBox="1"/>
          <p:nvPr>
            <p:ph idx="1" type="body"/>
          </p:nvPr>
        </p:nvSpPr>
        <p:spPr>
          <a:xfrm>
            <a:off x="3575050" y="273050"/>
            <a:ext cx="5111750" cy="585311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1" name="Google Shape;41;p1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2" name="Shape 42"/>
        <p:cNvGrpSpPr/>
        <p:nvPr/>
      </p:nvGrpSpPr>
      <p:grpSpPr>
        <a:xfrm>
          <a:off x="0" y="0"/>
          <a:ext cx="0" cy="0"/>
          <a:chOff x="0" y="0"/>
          <a:chExt cx="0" cy="0"/>
        </a:xfrm>
      </p:grpSpPr>
      <p:sp>
        <p:nvSpPr>
          <p:cNvPr id="43" name="Google Shape;43;p12"/>
          <p:cNvSpPr txBox="1"/>
          <p:nvPr>
            <p:ph type="title"/>
          </p:nvPr>
        </p:nvSpPr>
        <p:spPr>
          <a:xfrm>
            <a:off x="1792288" y="4800600"/>
            <a:ext cx="5486399" cy="566737"/>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44" name="Google Shape;44;p12"/>
          <p:cNvSpPr/>
          <p:nvPr>
            <p:ph idx="2" type="pic"/>
          </p:nvPr>
        </p:nvSpPr>
        <p:spPr>
          <a:xfrm>
            <a:off x="1792288" y="612775"/>
            <a:ext cx="5486399"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5" name="Google Shape;45;p12"/>
          <p:cNvSpPr txBox="1"/>
          <p:nvPr>
            <p:ph idx="1" type="body"/>
          </p:nvPr>
        </p:nvSpPr>
        <p:spPr>
          <a:xfrm>
            <a:off x="1792288" y="5367337"/>
            <a:ext cx="5486399" cy="804861"/>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6" name="Shape 46"/>
        <p:cNvGrpSpPr/>
        <p:nvPr/>
      </p:nvGrpSpPr>
      <p:grpSpPr>
        <a:xfrm>
          <a:off x="0" y="0"/>
          <a:ext cx="0" cy="0"/>
          <a:chOff x="0" y="0"/>
          <a:chExt cx="0" cy="0"/>
        </a:xfrm>
      </p:grpSpPr>
      <p:sp>
        <p:nvSpPr>
          <p:cNvPr id="47" name="Google Shape;47;p1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48" name="Google Shape;48;p13"/>
          <p:cNvSpPr txBox="1"/>
          <p:nvPr>
            <p:ph idx="1" type="body"/>
          </p:nvPr>
        </p:nvSpPr>
        <p:spPr>
          <a:xfrm rot="5400000">
            <a:off x="2309018" y="-373856"/>
            <a:ext cx="4525961"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9" name="Shape 49"/>
        <p:cNvGrpSpPr/>
        <p:nvPr/>
      </p:nvGrpSpPr>
      <p:grpSpPr>
        <a:xfrm>
          <a:off x="0" y="0"/>
          <a:ext cx="0" cy="0"/>
          <a:chOff x="0" y="0"/>
          <a:chExt cx="0" cy="0"/>
        </a:xfrm>
      </p:grpSpPr>
      <p:sp>
        <p:nvSpPr>
          <p:cNvPr id="50" name="Google Shape;50;p14"/>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51" name="Google Shape;51;p14"/>
          <p:cNvSpPr txBox="1"/>
          <p:nvPr>
            <p:ph idx="1" type="body"/>
          </p:nvPr>
        </p:nvSpPr>
        <p:spPr>
          <a:xfrm rot="5400000">
            <a:off x="541337" y="190500"/>
            <a:ext cx="5851525" cy="601979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p:cSld name="One Column">
    <p:spTree>
      <p:nvGrpSpPr>
        <p:cNvPr id="52" name="Shape 52"/>
        <p:cNvGrpSpPr/>
        <p:nvPr/>
      </p:nvGrpSpPr>
      <p:grpSpPr>
        <a:xfrm>
          <a:off x="0" y="0"/>
          <a:ext cx="0" cy="0"/>
          <a:chOff x="0" y="0"/>
          <a:chExt cx="0" cy="0"/>
        </a:xfrm>
      </p:grpSpPr>
      <p:sp>
        <p:nvSpPr>
          <p:cNvPr id="53" name="Google Shape;53;p15"/>
          <p:cNvSpPr txBox="1"/>
          <p:nvPr>
            <p:ph type="title"/>
          </p:nvPr>
        </p:nvSpPr>
        <p:spPr>
          <a:xfrm>
            <a:off x="676656" y="369894"/>
            <a:ext cx="7795706" cy="521208"/>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54" name="Google Shape;54;p15"/>
          <p:cNvSpPr txBox="1"/>
          <p:nvPr>
            <p:ph idx="1" type="body"/>
          </p:nvPr>
        </p:nvSpPr>
        <p:spPr>
          <a:xfrm>
            <a:off x="676656" y="1260475"/>
            <a:ext cx="7795831" cy="4762499"/>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5" name="Google Shape;55;p15"/>
          <p:cNvSpPr txBox="1"/>
          <p:nvPr>
            <p:ph idx="12" type="sldNum"/>
          </p:nvPr>
        </p:nvSpPr>
        <p:spPr>
          <a:xfrm>
            <a:off x="7206867"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with Subtitle">
  <p:cSld name="One Column with Subtitle">
    <p:spTree>
      <p:nvGrpSpPr>
        <p:cNvPr id="56" name="Shape 56"/>
        <p:cNvGrpSpPr/>
        <p:nvPr/>
      </p:nvGrpSpPr>
      <p:grpSpPr>
        <a:xfrm>
          <a:off x="0" y="0"/>
          <a:ext cx="0" cy="0"/>
          <a:chOff x="0" y="0"/>
          <a:chExt cx="0" cy="0"/>
        </a:xfrm>
      </p:grpSpPr>
      <p:sp>
        <p:nvSpPr>
          <p:cNvPr id="57" name="Google Shape;57;p16"/>
          <p:cNvSpPr txBox="1"/>
          <p:nvPr>
            <p:ph type="title"/>
          </p:nvPr>
        </p:nvSpPr>
        <p:spPr>
          <a:xfrm>
            <a:off x="676656" y="365858"/>
            <a:ext cx="7790687" cy="521208"/>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58" name="Google Shape;58;p16"/>
          <p:cNvSpPr txBox="1"/>
          <p:nvPr>
            <p:ph idx="1" type="body"/>
          </p:nvPr>
        </p:nvSpPr>
        <p:spPr>
          <a:xfrm>
            <a:off x="672685" y="868679"/>
            <a:ext cx="7790687" cy="350096"/>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80"/>
              </a:spcBef>
              <a:spcAft>
                <a:spcPts val="0"/>
              </a:spcAft>
              <a:buClr>
                <a:schemeClr val="dk1"/>
              </a:buClr>
              <a:buSzPts val="1400"/>
              <a:buFont typeface="Calibri"/>
              <a:buNone/>
              <a:defRPr b="1"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chemeClr val="dk1"/>
              </a:buClr>
              <a:buSzPts val="1200"/>
              <a:buFont typeface="Calibri"/>
              <a:buNone/>
              <a:defRPr b="1"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59" name="Google Shape;59;p16"/>
          <p:cNvSpPr txBox="1"/>
          <p:nvPr>
            <p:ph idx="2" type="body"/>
          </p:nvPr>
        </p:nvSpPr>
        <p:spPr>
          <a:xfrm>
            <a:off x="672685" y="1536700"/>
            <a:ext cx="7799802" cy="4486274"/>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0" name="Google Shape;60;p16"/>
          <p:cNvSpPr txBox="1"/>
          <p:nvPr>
            <p:ph idx="12" type="sldNum"/>
          </p:nvPr>
        </p:nvSpPr>
        <p:spPr>
          <a:xfrm>
            <a:off x="7206867" y="6533137"/>
            <a:ext cx="500490" cy="2308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1pPr>
            <a:lvl2pPr indent="0" lvl="1"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2pPr>
            <a:lvl3pPr indent="0" lvl="2"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3pPr>
            <a:lvl4pPr indent="0" lvl="3"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4pPr>
            <a:lvl5pPr indent="0" lvl="4"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5pPr>
            <a:lvl6pPr indent="0" lvl="5"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6pPr>
            <a:lvl7pPr indent="0" lvl="6"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7pPr>
            <a:lvl8pPr indent="0" lvl="7"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8pPr>
            <a:lvl9pPr indent="0" lvl="8" marL="0" marR="0" rtl="0" algn="r">
              <a:lnSpc>
                <a:spcPct val="100000"/>
              </a:lnSpc>
              <a:spcBef>
                <a:spcPts val="0"/>
              </a:spcBef>
              <a:spcAft>
                <a:spcPts val="0"/>
              </a:spcAft>
              <a:buClr>
                <a:srgbClr val="C9F0FF"/>
              </a:buClr>
              <a:buSzPts val="225"/>
              <a:buFont typeface="Arial"/>
              <a:buNone/>
              <a:defRPr b="0" i="0" sz="900" u="none" cap="none" strike="noStrike">
                <a:solidFill>
                  <a:srgbClr val="C9F0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lip Art" type="txAndClipArt">
  <p:cSld name="TEXT_AND_CLIPART">
    <p:spTree>
      <p:nvGrpSpPr>
        <p:cNvPr id="61" name="Shape 61"/>
        <p:cNvGrpSpPr/>
        <p:nvPr/>
      </p:nvGrpSpPr>
      <p:grpSpPr>
        <a:xfrm>
          <a:off x="0" y="0"/>
          <a:ext cx="0" cy="0"/>
          <a:chOff x="0" y="0"/>
          <a:chExt cx="0" cy="0"/>
        </a:xfrm>
      </p:grpSpPr>
      <p:sp>
        <p:nvSpPr>
          <p:cNvPr id="62" name="Google Shape;62;p17"/>
          <p:cNvSpPr txBox="1"/>
          <p:nvPr>
            <p:ph type="title"/>
          </p:nvPr>
        </p:nvSpPr>
        <p:spPr>
          <a:xfrm>
            <a:off x="457200" y="152400"/>
            <a:ext cx="8305799" cy="94456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63" name="Google Shape;63;p17"/>
          <p:cNvSpPr txBox="1"/>
          <p:nvPr>
            <p:ph idx="1" type="body"/>
          </p:nvPr>
        </p:nvSpPr>
        <p:spPr>
          <a:xfrm>
            <a:off x="457200" y="1219200"/>
            <a:ext cx="4038599" cy="490696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 name="Google Shape;64;p17"/>
          <p:cNvSpPr/>
          <p:nvPr>
            <p:ph idx="2" type="clipArt"/>
          </p:nvPr>
        </p:nvSpPr>
        <p:spPr>
          <a:xfrm>
            <a:off x="4648200" y="1219200"/>
            <a:ext cx="4038599" cy="4906962"/>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5" name="Google Shape;65;p17"/>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6" name="Google Shape;66;p17"/>
          <p:cNvSpPr txBox="1"/>
          <p:nvPr>
            <p:ph idx="12" type="sldNum"/>
          </p:nvPr>
        </p:nvSpPr>
        <p:spPr>
          <a:xfrm>
            <a:off x="8610600" y="6400800"/>
            <a:ext cx="533399"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67" name="Shape 67"/>
        <p:cNvGrpSpPr/>
        <p:nvPr/>
      </p:nvGrpSpPr>
      <p:grpSpPr>
        <a:xfrm>
          <a:off x="0" y="0"/>
          <a:ext cx="0" cy="0"/>
          <a:chOff x="0" y="0"/>
          <a:chExt cx="0" cy="0"/>
        </a:xfrm>
      </p:grpSpPr>
      <p:sp>
        <p:nvSpPr>
          <p:cNvPr id="68" name="Google Shape;68;p18"/>
          <p:cNvSpPr txBox="1"/>
          <p:nvPr>
            <p:ph type="title"/>
          </p:nvPr>
        </p:nvSpPr>
        <p:spPr>
          <a:xfrm>
            <a:off x="457200" y="152400"/>
            <a:ext cx="8305799" cy="94456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69" name="Google Shape;69;p18"/>
          <p:cNvSpPr txBox="1"/>
          <p:nvPr>
            <p:ph idx="1" type="body"/>
          </p:nvPr>
        </p:nvSpPr>
        <p:spPr>
          <a:xfrm>
            <a:off x="457200" y="1219200"/>
            <a:ext cx="4038599" cy="490696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0" name="Google Shape;70;p18"/>
          <p:cNvSpPr txBox="1"/>
          <p:nvPr>
            <p:ph idx="2" type="body"/>
          </p:nvPr>
        </p:nvSpPr>
        <p:spPr>
          <a:xfrm>
            <a:off x="4648200" y="1219200"/>
            <a:ext cx="4038599" cy="490696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8"/>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72" name="Google Shape;72;p18"/>
          <p:cNvSpPr txBox="1"/>
          <p:nvPr>
            <p:ph idx="12" type="sldNum"/>
          </p:nvPr>
        </p:nvSpPr>
        <p:spPr>
          <a:xfrm>
            <a:off x="8610600" y="6400800"/>
            <a:ext cx="533399"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73" name="Shape 73"/>
        <p:cNvGrpSpPr/>
        <p:nvPr/>
      </p:nvGrpSpPr>
      <p:grpSpPr>
        <a:xfrm>
          <a:off x="0" y="0"/>
          <a:ext cx="0" cy="0"/>
          <a:chOff x="0" y="0"/>
          <a:chExt cx="0" cy="0"/>
        </a:xfrm>
      </p:grpSpPr>
      <p:sp>
        <p:nvSpPr>
          <p:cNvPr id="74" name="Google Shape;74;p19"/>
          <p:cNvSpPr txBox="1"/>
          <p:nvPr>
            <p:ph type="title"/>
          </p:nvPr>
        </p:nvSpPr>
        <p:spPr>
          <a:xfrm>
            <a:off x="457200" y="152400"/>
            <a:ext cx="8305799" cy="94456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75" name="Google Shape;75;p19"/>
          <p:cNvSpPr txBox="1"/>
          <p:nvPr>
            <p:ph idx="11" type="ftr"/>
          </p:nvPr>
        </p:nvSpPr>
        <p:spPr>
          <a:xfrm>
            <a:off x="0" y="6400800"/>
            <a:ext cx="82296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p19"/>
          <p:cNvSpPr txBox="1"/>
          <p:nvPr>
            <p:ph idx="12" type="sldNum"/>
          </p:nvPr>
        </p:nvSpPr>
        <p:spPr>
          <a:xfrm>
            <a:off x="8610600" y="6400800"/>
            <a:ext cx="533399"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77" name="Shape 77"/>
        <p:cNvGrpSpPr/>
        <p:nvPr/>
      </p:nvGrpSpPr>
      <p:grpSpPr>
        <a:xfrm>
          <a:off x="0" y="0"/>
          <a:ext cx="0" cy="0"/>
          <a:chOff x="0" y="0"/>
          <a:chExt cx="0" cy="0"/>
        </a:xfrm>
      </p:grpSpPr>
      <p:sp>
        <p:nvSpPr>
          <p:cNvPr id="78" name="Google Shape;78;p2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79" name="Google Shape;79;p20"/>
          <p:cNvSpPr txBox="1"/>
          <p:nvPr>
            <p:ph idx="1" type="body"/>
          </p:nvPr>
        </p:nvSpPr>
        <p:spPr>
          <a:xfrm>
            <a:off x="457200" y="1600200"/>
            <a:ext cx="4038599"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0" name="Google Shape;80;p20"/>
          <p:cNvSpPr txBox="1"/>
          <p:nvPr>
            <p:ph idx="2" type="body"/>
          </p:nvPr>
        </p:nvSpPr>
        <p:spPr>
          <a:xfrm>
            <a:off x="4648200" y="1600200"/>
            <a:ext cx="4038599"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20"/>
          <p:cNvSpPr txBox="1"/>
          <p:nvPr>
            <p:ph idx="10" type="dt"/>
          </p:nvPr>
        </p:nvSpPr>
        <p:spPr>
          <a:xfrm>
            <a:off x="457200" y="6245225"/>
            <a:ext cx="2133599"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2" name="Google Shape;82;p20"/>
          <p:cNvSpPr txBox="1"/>
          <p:nvPr>
            <p:ph idx="11" type="ftr"/>
          </p:nvPr>
        </p:nvSpPr>
        <p:spPr>
          <a:xfrm>
            <a:off x="3124200" y="6245225"/>
            <a:ext cx="2895600"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3" name="Google Shape;83;p20"/>
          <p:cNvSpPr txBox="1"/>
          <p:nvPr>
            <p:ph idx="12" type="sldNum"/>
          </p:nvPr>
        </p:nvSpPr>
        <p:spPr>
          <a:xfrm>
            <a:off x="6553200" y="6245225"/>
            <a:ext cx="2133599" cy="47624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3" name="Google Shape;13;p3"/>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Text" type="twoObjAndTx">
  <p:cSld name="TWO_OBJECTS_AND_TEXT">
    <p:spTree>
      <p:nvGrpSpPr>
        <p:cNvPr id="84" name="Shape 84"/>
        <p:cNvGrpSpPr/>
        <p:nvPr/>
      </p:nvGrpSpPr>
      <p:grpSpPr>
        <a:xfrm>
          <a:off x="0" y="0"/>
          <a:ext cx="0" cy="0"/>
          <a:chOff x="0" y="0"/>
          <a:chExt cx="0" cy="0"/>
        </a:xfrm>
      </p:grpSpPr>
      <p:sp>
        <p:nvSpPr>
          <p:cNvPr id="85" name="Google Shape;85;p2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86" name="Google Shape;86;p21"/>
          <p:cNvSpPr txBox="1"/>
          <p:nvPr>
            <p:ph idx="1" type="body"/>
          </p:nvPr>
        </p:nvSpPr>
        <p:spPr>
          <a:xfrm>
            <a:off x="457200" y="1600200"/>
            <a:ext cx="4038599" cy="2185988"/>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7" name="Google Shape;87;p21"/>
          <p:cNvSpPr txBox="1"/>
          <p:nvPr>
            <p:ph idx="2" type="body"/>
          </p:nvPr>
        </p:nvSpPr>
        <p:spPr>
          <a:xfrm>
            <a:off x="457200" y="3938587"/>
            <a:ext cx="4038599" cy="2187574"/>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21"/>
          <p:cNvSpPr txBox="1"/>
          <p:nvPr>
            <p:ph idx="3" type="body"/>
          </p:nvPr>
        </p:nvSpPr>
        <p:spPr>
          <a:xfrm>
            <a:off x="4648200" y="1600200"/>
            <a:ext cx="4038599"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Google Shape;89;p21"/>
          <p:cNvSpPr txBox="1"/>
          <p:nvPr>
            <p:ph idx="10" type="dt"/>
          </p:nvPr>
        </p:nvSpPr>
        <p:spPr>
          <a:xfrm>
            <a:off x="457200" y="6245225"/>
            <a:ext cx="2133599"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0" name="Google Shape;90;p21"/>
          <p:cNvSpPr txBox="1"/>
          <p:nvPr>
            <p:ph idx="11" type="ftr"/>
          </p:nvPr>
        </p:nvSpPr>
        <p:spPr>
          <a:xfrm>
            <a:off x="3124200" y="6245225"/>
            <a:ext cx="2895600"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1" name="Google Shape;91;p21"/>
          <p:cNvSpPr txBox="1"/>
          <p:nvPr>
            <p:ph idx="12" type="sldNum"/>
          </p:nvPr>
        </p:nvSpPr>
        <p:spPr>
          <a:xfrm>
            <a:off x="6553200" y="6245225"/>
            <a:ext cx="2133599" cy="47624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92" name="Shape 92"/>
        <p:cNvGrpSpPr/>
        <p:nvPr/>
      </p:nvGrpSpPr>
      <p:grpSpPr>
        <a:xfrm>
          <a:off x="0" y="0"/>
          <a:ext cx="0" cy="0"/>
          <a:chOff x="0" y="0"/>
          <a:chExt cx="0" cy="0"/>
        </a:xfrm>
      </p:grpSpPr>
      <p:sp>
        <p:nvSpPr>
          <p:cNvPr id="93" name="Google Shape;93;p22"/>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94" name="Google Shape;94;p22"/>
          <p:cNvSpPr txBox="1"/>
          <p:nvPr>
            <p:ph idx="1" type="body"/>
          </p:nvPr>
        </p:nvSpPr>
        <p:spPr>
          <a:xfrm>
            <a:off x="457200" y="1600200"/>
            <a:ext cx="8229600" cy="2185988"/>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22"/>
          <p:cNvSpPr txBox="1"/>
          <p:nvPr>
            <p:ph idx="2" type="body"/>
          </p:nvPr>
        </p:nvSpPr>
        <p:spPr>
          <a:xfrm>
            <a:off x="457200" y="3938587"/>
            <a:ext cx="8229600" cy="2187574"/>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 name="Google Shape;96;p22"/>
          <p:cNvSpPr txBox="1"/>
          <p:nvPr>
            <p:ph idx="10" type="dt"/>
          </p:nvPr>
        </p:nvSpPr>
        <p:spPr>
          <a:xfrm>
            <a:off x="457200" y="6245225"/>
            <a:ext cx="2133599"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7" name="Google Shape;97;p22"/>
          <p:cNvSpPr txBox="1"/>
          <p:nvPr>
            <p:ph idx="11" type="ftr"/>
          </p:nvPr>
        </p:nvSpPr>
        <p:spPr>
          <a:xfrm>
            <a:off x="3124200" y="6245225"/>
            <a:ext cx="2895600"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8" name="Google Shape;98;p22"/>
          <p:cNvSpPr txBox="1"/>
          <p:nvPr>
            <p:ph idx="12" type="sldNum"/>
          </p:nvPr>
        </p:nvSpPr>
        <p:spPr>
          <a:xfrm>
            <a:off x="6553200" y="6245225"/>
            <a:ext cx="2133599" cy="47624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99" name="Shape 99"/>
        <p:cNvGrpSpPr/>
        <p:nvPr/>
      </p:nvGrpSpPr>
      <p:grpSpPr>
        <a:xfrm>
          <a:off x="0" y="0"/>
          <a:ext cx="0" cy="0"/>
          <a:chOff x="0" y="0"/>
          <a:chExt cx="0" cy="0"/>
        </a:xfrm>
      </p:grpSpPr>
      <p:sp>
        <p:nvSpPr>
          <p:cNvPr id="100" name="Google Shape;100;p23"/>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01" name="Google Shape;101;p23"/>
          <p:cNvSpPr txBox="1"/>
          <p:nvPr>
            <p:ph idx="1" type="body"/>
          </p:nvPr>
        </p:nvSpPr>
        <p:spPr>
          <a:xfrm>
            <a:off x="457200" y="1600200"/>
            <a:ext cx="8229600" cy="2185988"/>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23"/>
          <p:cNvSpPr txBox="1"/>
          <p:nvPr>
            <p:ph idx="2" type="body"/>
          </p:nvPr>
        </p:nvSpPr>
        <p:spPr>
          <a:xfrm>
            <a:off x="457200" y="3938587"/>
            <a:ext cx="8229600" cy="2187574"/>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3" name="Google Shape;103;p23"/>
          <p:cNvSpPr txBox="1"/>
          <p:nvPr>
            <p:ph idx="10" type="dt"/>
          </p:nvPr>
        </p:nvSpPr>
        <p:spPr>
          <a:xfrm>
            <a:off x="457200" y="6245225"/>
            <a:ext cx="2133599"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04" name="Google Shape;104;p23"/>
          <p:cNvSpPr txBox="1"/>
          <p:nvPr>
            <p:ph idx="11" type="ftr"/>
          </p:nvPr>
        </p:nvSpPr>
        <p:spPr>
          <a:xfrm>
            <a:off x="3124200" y="6245225"/>
            <a:ext cx="2895600" cy="47624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05" name="Google Shape;105;p23"/>
          <p:cNvSpPr txBox="1"/>
          <p:nvPr>
            <p:ph idx="12" type="sldNum"/>
          </p:nvPr>
        </p:nvSpPr>
        <p:spPr>
          <a:xfrm>
            <a:off x="6553200" y="6245225"/>
            <a:ext cx="2133599" cy="476249"/>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rmal slide with logo">
  <p:cSld name="Normal slide with logo">
    <p:spTree>
      <p:nvGrpSpPr>
        <p:cNvPr id="14" name="Shape 14"/>
        <p:cNvGrpSpPr/>
        <p:nvPr/>
      </p:nvGrpSpPr>
      <p:grpSpPr>
        <a:xfrm>
          <a:off x="0" y="0"/>
          <a:ext cx="0" cy="0"/>
          <a:chOff x="0" y="0"/>
          <a:chExt cx="0" cy="0"/>
        </a:xfrm>
      </p:grpSpPr>
      <p:pic>
        <p:nvPicPr>
          <p:cNvPr id="15" name="Google Shape;15;p4"/>
          <p:cNvPicPr preferRelativeResize="0"/>
          <p:nvPr/>
        </p:nvPicPr>
        <p:blipFill rotWithShape="1">
          <a:blip r:embed="rId2">
            <a:alphaModFix/>
          </a:blip>
          <a:srcRect b="-4303" l="2" r="-829" t="1"/>
          <a:stretch/>
        </p:blipFill>
        <p:spPr>
          <a:xfrm>
            <a:off x="331037" y="6238875"/>
            <a:ext cx="1111135" cy="323850"/>
          </a:xfrm>
          <a:prstGeom prst="rect">
            <a:avLst/>
          </a:prstGeom>
          <a:noFill/>
          <a:ln>
            <a:noFill/>
          </a:ln>
        </p:spPr>
      </p:pic>
      <p:sp>
        <p:nvSpPr>
          <p:cNvPr id="16" name="Google Shape;16;p4"/>
          <p:cNvSpPr txBox="1"/>
          <p:nvPr>
            <p:ph type="ctrTitle"/>
          </p:nvPr>
        </p:nvSpPr>
        <p:spPr>
          <a:xfrm>
            <a:off x="354840" y="426327"/>
            <a:ext cx="7818461" cy="413011"/>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4F6198"/>
              </a:buClr>
              <a:buSzPts val="2700"/>
              <a:buFont typeface="Proxima Nova"/>
              <a:buNone/>
              <a:defRPr b="1" i="0" sz="2700" u="none" cap="none" strike="noStrike">
                <a:solidFill>
                  <a:srgbClr val="4F6198"/>
                </a:solidFill>
                <a:latin typeface="Proxima Nova"/>
                <a:ea typeface="Proxima Nova"/>
                <a:cs typeface="Proxima Nova"/>
                <a:sym typeface="Proxima Nova"/>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 1">
    <p:spTree>
      <p:nvGrpSpPr>
        <p:cNvPr id="17" name="Shape 17"/>
        <p:cNvGrpSpPr/>
        <p:nvPr/>
      </p:nvGrpSpPr>
      <p:grpSpPr>
        <a:xfrm>
          <a:off x="0" y="0"/>
          <a:ext cx="0" cy="0"/>
          <a:chOff x="0" y="0"/>
          <a:chExt cx="0" cy="0"/>
        </a:xfrm>
      </p:grpSpPr>
      <p:sp>
        <p:nvSpPr>
          <p:cNvPr id="18" name="Google Shape;18;p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19" name="Google Shape;19;p5"/>
          <p:cNvSpPr txBox="1"/>
          <p:nvPr>
            <p:ph idx="12" type="sldNum"/>
          </p:nvPr>
        </p:nvSpPr>
        <p:spPr>
          <a:xfrm>
            <a:off x="7010400" y="6477000"/>
            <a:ext cx="20574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5"/>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1" name="Google Shape;21;p5"/>
          <p:cNvCxnSpPr/>
          <p:nvPr/>
        </p:nvCxnSpPr>
        <p:spPr>
          <a:xfrm>
            <a:off x="457200" y="1162755"/>
            <a:ext cx="8401050" cy="0"/>
          </a:xfrm>
          <a:prstGeom prst="straightConnector1">
            <a:avLst/>
          </a:prstGeom>
          <a:noFill/>
          <a:ln cap="flat" cmpd="sng" w="12700">
            <a:solidFill>
              <a:schemeClr val="accent5"/>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 name="Shape 22"/>
        <p:cNvGrpSpPr/>
        <p:nvPr/>
      </p:nvGrpSpPr>
      <p:grpSpPr>
        <a:xfrm>
          <a:off x="0" y="0"/>
          <a:ext cx="0" cy="0"/>
          <a:chOff x="0" y="0"/>
          <a:chExt cx="0" cy="0"/>
        </a:xfrm>
      </p:grpSpPr>
      <p:sp>
        <p:nvSpPr>
          <p:cNvPr id="23" name="Google Shape;23;p6"/>
          <p:cNvSpPr txBox="1"/>
          <p:nvPr>
            <p:ph type="title"/>
          </p:nvPr>
        </p:nvSpPr>
        <p:spPr>
          <a:xfrm>
            <a:off x="722312" y="4406900"/>
            <a:ext cx="7772400" cy="1362075"/>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4" name="Google Shape;24;p6"/>
          <p:cNvSpPr txBox="1"/>
          <p:nvPr>
            <p:ph idx="1" type="body"/>
          </p:nvPr>
        </p:nvSpPr>
        <p:spPr>
          <a:xfrm>
            <a:off x="722312" y="2906713"/>
            <a:ext cx="7772400" cy="1500187"/>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5" name="Shape 25"/>
        <p:cNvGrpSpPr/>
        <p:nvPr/>
      </p:nvGrpSpPr>
      <p:grpSpPr>
        <a:xfrm>
          <a:off x="0" y="0"/>
          <a:ext cx="0" cy="0"/>
          <a:chOff x="0" y="0"/>
          <a:chExt cx="0" cy="0"/>
        </a:xfrm>
      </p:grpSpPr>
      <p:sp>
        <p:nvSpPr>
          <p:cNvPr id="26" name="Google Shape;26;p7"/>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27" name="Google Shape;27;p7"/>
          <p:cNvSpPr txBox="1"/>
          <p:nvPr>
            <p:ph idx="1" type="body"/>
          </p:nvPr>
        </p:nvSpPr>
        <p:spPr>
          <a:xfrm>
            <a:off x="457200" y="1447800"/>
            <a:ext cx="4038599"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 name="Google Shape;28;p7"/>
          <p:cNvSpPr txBox="1"/>
          <p:nvPr>
            <p:ph idx="2" type="body"/>
          </p:nvPr>
        </p:nvSpPr>
        <p:spPr>
          <a:xfrm>
            <a:off x="4648200" y="1447800"/>
            <a:ext cx="4038599"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9" name="Shape 29"/>
        <p:cNvGrpSpPr/>
        <p:nvPr/>
      </p:nvGrpSpPr>
      <p:grpSpPr>
        <a:xfrm>
          <a:off x="0" y="0"/>
          <a:ext cx="0" cy="0"/>
          <a:chOff x="0" y="0"/>
          <a:chExt cx="0" cy="0"/>
        </a:xfrm>
      </p:grpSpPr>
      <p:sp>
        <p:nvSpPr>
          <p:cNvPr id="30" name="Google Shape;30;p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31" name="Google Shape;31;p8"/>
          <p:cNvSpPr txBox="1"/>
          <p:nvPr>
            <p:ph idx="1" type="body"/>
          </p:nvPr>
        </p:nvSpPr>
        <p:spPr>
          <a:xfrm>
            <a:off x="457200" y="1535112"/>
            <a:ext cx="4040187"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2" name="Google Shape;32;p8"/>
          <p:cNvSpPr txBox="1"/>
          <p:nvPr>
            <p:ph idx="2" type="body"/>
          </p:nvPr>
        </p:nvSpPr>
        <p:spPr>
          <a:xfrm>
            <a:off x="457200" y="2174875"/>
            <a:ext cx="4040187" cy="3951287"/>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33" name="Google Shape;33;p8"/>
          <p:cNvSpPr txBox="1"/>
          <p:nvPr>
            <p:ph idx="3" type="body"/>
          </p:nvPr>
        </p:nvSpPr>
        <p:spPr>
          <a:xfrm>
            <a:off x="4645025" y="1535112"/>
            <a:ext cx="4041774"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4" name="Google Shape;34;p8"/>
          <p:cNvSpPr txBox="1"/>
          <p:nvPr>
            <p:ph idx="4" type="body"/>
          </p:nvPr>
        </p:nvSpPr>
        <p:spPr>
          <a:xfrm>
            <a:off x="4645025" y="2174875"/>
            <a:ext cx="4041774" cy="3951287"/>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8.png"/><Relationship Id="rId4"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png"/><Relationship Id="rId4" Type="http://schemas.openxmlformats.org/officeDocument/2006/relationships/hyperlink" Target="https://github.com/docker/compose/releases" TargetMode="External"/><Relationship Id="rId5" Type="http://schemas.openxmlformats.org/officeDocument/2006/relationships/hyperlink" Target="https://docs.docker.com/compose/gettingstarted/"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7.png"/><Relationship Id="rId4" Type="http://schemas.openxmlformats.org/officeDocument/2006/relationships/image" Target="../media/image67.png"/><Relationship Id="rId5" Type="http://schemas.openxmlformats.org/officeDocument/2006/relationships/hyperlink" Target="https://github.com/docker/labs/blob/master/beginner/chapters/votingapp.m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github.com/docker/labs/blob/master/security/trust/README.md" TargetMode="External"/><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9.png"/><Relationship Id="rId4" Type="http://schemas.openxmlformats.org/officeDocument/2006/relationships/hyperlink" Target="https://github.com/docker/docker-bench-security"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1.png"/><Relationship Id="rId4" Type="http://schemas.openxmlformats.org/officeDocument/2006/relationships/hyperlink" Target="https://www.nearform.com/blog/securing-docker-containers-on-aws/" TargetMode="External"/><Relationship Id="rId5" Type="http://schemas.openxmlformats.org/officeDocument/2006/relationships/hyperlink" Target="https://www.cisecurity.org/cis-benchmark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github.com/docker/labs/blob/master/security/scanning/README.md"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github.com/coreos/clair"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groups.google.com/forum/#!forum/docker-dev" TargetMode="External"/><Relationship Id="rId4" Type="http://schemas.openxmlformats.org/officeDocument/2006/relationships/hyperlink" Target="https://forums.docker.com/" TargetMode="External"/><Relationship Id="rId5" Type="http://schemas.openxmlformats.org/officeDocument/2006/relationships/hyperlink" Target="https://github.com/docker/docker/issues" TargetMode="External"/><Relationship Id="rId6" Type="http://schemas.openxmlformats.org/officeDocument/2006/relationships/hyperlink" Target="https://docs.docker.com/opensource/get-help/"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7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1.png"/><Relationship Id="rId4" Type="http://schemas.openxmlformats.org/officeDocument/2006/relationships/hyperlink" Target="http://ibm.co/27QQq5i" TargetMode="External"/><Relationship Id="rId5" Type="http://schemas.openxmlformats.org/officeDocument/2006/relationships/hyperlink" Target="http://bit.ly/2a092X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hyperlink" Target="http://bit.ly/2a57Za8" TargetMode="External"/><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hyperlink" Target="http://bit.ly/2aHZj9o" TargetMode="External"/><Relationship Id="rId4" Type="http://schemas.openxmlformats.org/officeDocument/2006/relationships/image" Target="../media/image8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6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hyperlink" Target="https://github.com/papaludwig/docker-tutorials/tree/master/jenkins" TargetMode="External"/><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91.png"/><Relationship Id="rId4" Type="http://schemas.openxmlformats.org/officeDocument/2006/relationships/image" Target="../media/image65.png"/><Relationship Id="rId5" Type="http://schemas.openxmlformats.org/officeDocument/2006/relationships/image" Target="../media/image55.png"/><Relationship Id="rId6"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github.com/papaludwig/docker-tutorials/tree/master/sharedvolume" TargetMode="External"/><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github.com/papaludwig/docker-tutorials/tree/master/ciexample" TargetMode="External"/><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github.com/papaludwig/docker-tutorials/tree/master/compose" TargetMode="External"/><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ibm.co/27QQq5i" TargetMode="External"/><Relationship Id="rId4" Type="http://schemas.openxmlformats.org/officeDocument/2006/relationships/hyperlink" Target="http://bit.ly/2a56kS2" TargetMode="External"/><Relationship Id="rId5" Type="http://schemas.openxmlformats.org/officeDocument/2006/relationships/image" Target="../media/image64.png"/><Relationship Id="rId6"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bit.ly/2aHtu0K" TargetMode="External"/><Relationship Id="rId4" Type="http://schemas.openxmlformats.org/officeDocument/2006/relationships/image" Target="../media/image101.png"/><Relationship Id="rId5" Type="http://schemas.openxmlformats.org/officeDocument/2006/relationships/image" Target="../media/image7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bit.ly/2aeA1io" TargetMode="External"/><Relationship Id="rId4" Type="http://schemas.openxmlformats.org/officeDocument/2006/relationships/image" Target="../media/image8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hyperlink" Target="http://bit.ly/2asS8G3" TargetMode="External"/><Relationship Id="rId4" Type="http://schemas.openxmlformats.org/officeDocument/2006/relationships/image" Target="../media/image8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7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74.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6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7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7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8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7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8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7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84.png"/><Relationship Id="rId4" Type="http://schemas.openxmlformats.org/officeDocument/2006/relationships/image" Target="../media/image9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9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hyperlink" Target="https://github.com/shekhar2010us/microservices_kubernetes_docker/blob/master/k8s_yaml/5apicomposerservice-deployment.yml"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hyperlink" Target="https://github.com/shekhar2010us/microservices_kubernetes_docker/blob/master/k8s_yaml/userservice-pc.yml" TargetMode="External"/><Relationship Id="rId4" Type="http://schemas.openxmlformats.org/officeDocument/2006/relationships/hyperlink" Target="https://github.com/shekhar2010us/microservices_kubernetes_docker/blob/master/k8s_yaml/3userservice-deployment.yml"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87.png"/><Relationship Id="rId4" Type="http://schemas.openxmlformats.org/officeDocument/2006/relationships/image" Target="../media/image9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9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92.png"/><Relationship Id="rId4" Type="http://schemas.openxmlformats.org/officeDocument/2006/relationships/image" Target="../media/image96.png"/><Relationship Id="rId5" Type="http://schemas.openxmlformats.org/officeDocument/2006/relationships/image" Target="../media/image88.png"/><Relationship Id="rId6" Type="http://schemas.openxmlformats.org/officeDocument/2006/relationships/image" Target="../media/image9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9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9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 Id="rId3" Type="http://schemas.openxmlformats.org/officeDocument/2006/relationships/hyperlink" Target="https://github.com/shekhar2010us/microservices_kubernetes_docker/blob/master/kubernetes_setup.md" TargetMode="External"/><Relationship Id="rId4" Type="http://schemas.openxmlformats.org/officeDocument/2006/relationships/hyperlink" Target="https://github.com/shekhar2010us/microservices_monolithic_docker" TargetMode="External"/><Relationship Id="rId5" Type="http://schemas.openxmlformats.org/officeDocument/2006/relationships/hyperlink" Target="https://github.com/shekhar2010us/microservices_kubernetes_docker"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hyperlink" Target="https://docs.docker.com/engine/installa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hyperlink" Target="https://docs.docker.com/engine/installation/linux/docker-ce/ubuntu/#install-using-the-repositor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et.docke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ocs.docker.com/engine/installation/linux/linux-postinstal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hyperlink" Target="https://github.com/docker/labs/blob/master/beginner/chapters/webapps.md" TargetMode="External"/><Relationship Id="rId5" Type="http://schemas.openxmlformats.org/officeDocument/2006/relationships/hyperlink" Target="https://github.com/docker/labs/blob/master/beginner/chapters/webapps.md" TargetMode="External"/><Relationship Id="rId6" Type="http://schemas.openxmlformats.org/officeDocument/2006/relationships/hyperlink" Target="https://github.com/docker/labs/blob/master/beginner/chapters/webapps.m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0.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ctl.io/developers/blog/post/gracefully-stopping-docker-containers/" TargetMode="External"/><Relationship Id="rId4" Type="http://schemas.openxmlformats.org/officeDocument/2006/relationships/hyperlink" Target="https://docs.docker.com/reference/run/#restart-policies-restart" TargetMode="External"/><Relationship Id="rId5"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7.png"/><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8.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png"/><Relationship Id="rId4" Type="http://schemas.openxmlformats.org/officeDocument/2006/relationships/hyperlink" Target="https://github.com/docker/labs/blob/master/beginner/chapters/webapps.m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png"/><Relationship Id="rId4" Type="http://schemas.openxmlformats.org/officeDocument/2006/relationships/hyperlink" Target="https://github.com/docker/dceu_tutorials/blob/master/11-infrastructure-as-code.md"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github.com/google/cadvisor" TargetMode="External"/><Relationship Id="rId4" Type="http://schemas.openxmlformats.org/officeDocument/2006/relationships/image" Target="../media/image32.png"/><Relationship Id="rId5"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docs.docker.com/engine/reference/glossary/#union-file-system" TargetMode="External"/><Relationship Id="rId4" Type="http://schemas.openxmlformats.org/officeDocument/2006/relationships/hyperlink" Target="https://docs.docker.com/engine/tutorials/dockervolumes/#mount-a-host-directory-as-a-data-volume"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7.png"/><Relationship Id="rId4" Type="http://schemas.openxmlformats.org/officeDocument/2006/relationships/image" Target="../media/image83.png"/><Relationship Id="rId5"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png"/><Relationship Id="rId4" Type="http://schemas.openxmlformats.org/officeDocument/2006/relationships/hyperlink" Target="https://goo.gl/gR6XTl" TargetMode="External"/><Relationship Id="rId5" Type="http://schemas.openxmlformats.org/officeDocument/2006/relationships/hyperlink" Target="https://github.com/docker/dceu_tutorials/blob/master/07-volumes.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container42.com/2014/03/29/docker-quicktip-4-remote-volume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clusterhq.com/flocker/" TargetMode="External"/><Relationship Id="rId4" Type="http://schemas.openxmlformats.org/officeDocument/2006/relationships/image" Target="../media/image5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4"/>
          <p:cNvSpPr txBox="1"/>
          <p:nvPr>
            <p:ph type="ctrTitle"/>
          </p:nvPr>
        </p:nvSpPr>
        <p:spPr>
          <a:xfrm>
            <a:off x="685800" y="381000"/>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1200"/>
              <a:buFont typeface="Calibri"/>
              <a:buNone/>
            </a:pPr>
            <a:r>
              <a:rPr b="1" i="0" lang="en-US" sz="4800" u="none" cap="none" strike="noStrike">
                <a:solidFill>
                  <a:srgbClr val="0070C0"/>
                </a:solidFill>
                <a:latin typeface="Calibri"/>
                <a:ea typeface="Calibri"/>
                <a:cs typeface="Calibri"/>
                <a:sym typeface="Calibri"/>
              </a:rPr>
              <a:t>Docker</a:t>
            </a:r>
            <a:endParaRPr/>
          </a:p>
          <a:p>
            <a:pPr indent="0" lvl="0" marL="0" marR="0" rtl="0" algn="ctr">
              <a:lnSpc>
                <a:spcPct val="100000"/>
              </a:lnSpc>
              <a:spcBef>
                <a:spcPts val="0"/>
              </a:spcBef>
              <a:spcAft>
                <a:spcPts val="0"/>
              </a:spcAft>
              <a:buClr>
                <a:srgbClr val="0070C0"/>
              </a:buClr>
              <a:buSzPts val="1200"/>
              <a:buFont typeface="Calibri"/>
              <a:buNone/>
            </a:pPr>
            <a:r>
              <a:rPr b="1" i="0" lang="en-US" sz="4800" u="none" cap="none" strike="noStrike">
                <a:solidFill>
                  <a:srgbClr val="0070C0"/>
                </a:solidFill>
                <a:latin typeface="Calibri"/>
                <a:ea typeface="Calibri"/>
                <a:cs typeface="Calibri"/>
                <a:sym typeface="Calibri"/>
              </a:rPr>
              <a:t>Container Implementation </a:t>
            </a:r>
            <a:br>
              <a:rPr b="1" i="0" lang="en-US" sz="4800" u="none" cap="none" strike="noStrike">
                <a:solidFill>
                  <a:srgbClr val="0070C0"/>
                </a:solidFill>
                <a:latin typeface="Calibri"/>
                <a:ea typeface="Calibri"/>
                <a:cs typeface="Calibri"/>
                <a:sym typeface="Calibri"/>
              </a:rPr>
            </a:br>
            <a:r>
              <a:rPr b="1" i="0" lang="en-US" sz="4800" u="none" cap="none" strike="noStrike">
                <a:solidFill>
                  <a:srgbClr val="0070C0"/>
                </a:solidFill>
                <a:latin typeface="Calibri"/>
                <a:ea typeface="Calibri"/>
                <a:cs typeface="Calibri"/>
                <a:sym typeface="Calibri"/>
              </a:rPr>
              <a:t>Boot Camp</a:t>
            </a:r>
            <a:endParaRPr/>
          </a:p>
        </p:txBody>
      </p:sp>
      <p:pic>
        <p:nvPicPr>
          <p:cNvPr id="111" name="Google Shape;111;p24"/>
          <p:cNvPicPr preferRelativeResize="0"/>
          <p:nvPr/>
        </p:nvPicPr>
        <p:blipFill rotWithShape="1">
          <a:blip r:embed="rId3">
            <a:alphaModFix/>
          </a:blip>
          <a:srcRect b="0" l="0" r="0" t="0"/>
          <a:stretch/>
        </p:blipFill>
        <p:spPr>
          <a:xfrm>
            <a:off x="2097024" y="2133600"/>
            <a:ext cx="4949952" cy="3334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Application Evolution</a:t>
            </a:r>
            <a:endParaRPr/>
          </a:p>
        </p:txBody>
      </p:sp>
      <p:pic>
        <p:nvPicPr>
          <p:cNvPr id="194" name="Google Shape;194;p33"/>
          <p:cNvPicPr preferRelativeResize="0"/>
          <p:nvPr>
            <p:ph idx="1" type="body"/>
          </p:nvPr>
        </p:nvPicPr>
        <p:blipFill rotWithShape="1">
          <a:blip r:embed="rId3">
            <a:alphaModFix/>
          </a:blip>
          <a:srcRect b="0" l="0" r="0" t="0"/>
          <a:stretch/>
        </p:blipFill>
        <p:spPr>
          <a:xfrm>
            <a:off x="457200" y="1818015"/>
            <a:ext cx="8229600" cy="384585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23"/>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500"/>
              <a:buFont typeface="Calibri"/>
              <a:buNone/>
            </a:pPr>
            <a:r>
              <a:rPr b="1" i="0" lang="en-US" sz="6000" u="none" cap="none" strike="noStrike">
                <a:solidFill>
                  <a:srgbClr val="0070C0"/>
                </a:solidFill>
                <a:latin typeface="Calibri"/>
                <a:ea typeface="Calibri"/>
                <a:cs typeface="Calibri"/>
                <a:sym typeface="Calibri"/>
              </a:rPr>
              <a:t>Docker Compose/Swarm</a:t>
            </a:r>
            <a:endParaRPr/>
          </a:p>
        </p:txBody>
      </p:sp>
      <p:cxnSp>
        <p:nvCxnSpPr>
          <p:cNvPr id="929" name="Google Shape;929;p123"/>
          <p:cNvCxnSpPr/>
          <p:nvPr/>
        </p:nvCxnSpPr>
        <p:spPr>
          <a:xfrm>
            <a:off x="457200" y="2590800"/>
            <a:ext cx="8077200" cy="0"/>
          </a:xfrm>
          <a:prstGeom prst="straightConnector1">
            <a:avLst/>
          </a:prstGeom>
          <a:noFill/>
          <a:ln cap="flat" cmpd="sng" w="38100">
            <a:solidFill>
              <a:srgbClr val="BFBFBF"/>
            </a:solidFill>
            <a:prstDash val="solid"/>
            <a:round/>
            <a:headEnd len="sm" w="sm" type="none"/>
            <a:tailEnd len="sm" w="sm" type="none"/>
          </a:ln>
        </p:spPr>
      </p:cxnSp>
      <p:sp>
        <p:nvSpPr>
          <p:cNvPr id="930" name="Google Shape;930;p123"/>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5: </a:t>
            </a:r>
            <a:r>
              <a:rPr b="0" i="0" lang="en-US" sz="2800" u="none" cap="none" strike="noStrike">
                <a:solidFill>
                  <a:srgbClr val="A5A5A5"/>
                </a:solidFill>
                <a:latin typeface="Calibri"/>
                <a:ea typeface="Calibri"/>
                <a:cs typeface="Calibri"/>
                <a:sym typeface="Calibri"/>
              </a:rPr>
              <a:t>DevOps Docker</a:t>
            </a:r>
            <a:endParaRPr/>
          </a:p>
        </p:txBody>
      </p:sp>
      <p:pic>
        <p:nvPicPr>
          <p:cNvPr id="931" name="Google Shape;931;p123"/>
          <p:cNvPicPr preferRelativeResize="0"/>
          <p:nvPr/>
        </p:nvPicPr>
        <p:blipFill rotWithShape="1">
          <a:blip r:embed="rId3">
            <a:alphaModFix/>
          </a:blip>
          <a:srcRect b="0" l="0" r="0" t="0"/>
          <a:stretch/>
        </p:blipFill>
        <p:spPr>
          <a:xfrm>
            <a:off x="4897425" y="2667000"/>
            <a:ext cx="3789378" cy="3733801"/>
          </a:xfrm>
          <a:prstGeom prst="rect">
            <a:avLst/>
          </a:prstGeom>
          <a:noFill/>
          <a:ln>
            <a:noFill/>
          </a:ln>
        </p:spPr>
      </p:pic>
      <p:pic>
        <p:nvPicPr>
          <p:cNvPr id="932" name="Google Shape;932;p123"/>
          <p:cNvPicPr preferRelativeResize="0"/>
          <p:nvPr/>
        </p:nvPicPr>
        <p:blipFill rotWithShape="1">
          <a:blip r:embed="rId4">
            <a:alphaModFix/>
          </a:blip>
          <a:srcRect b="0" l="0" r="0" t="0"/>
          <a:stretch/>
        </p:blipFill>
        <p:spPr>
          <a:xfrm>
            <a:off x="1165800" y="3008349"/>
            <a:ext cx="3099825" cy="30511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2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Launching multiple containers </a:t>
            </a:r>
            <a:br>
              <a:rPr b="1" i="0" lang="en-US" sz="3600" u="none" cap="none" strike="noStrike">
                <a:solidFill>
                  <a:schemeClr val="dk1"/>
                </a:solidFill>
                <a:latin typeface="Calibri"/>
                <a:ea typeface="Calibri"/>
                <a:cs typeface="Calibri"/>
                <a:sym typeface="Calibri"/>
              </a:rPr>
            </a:br>
            <a:r>
              <a:rPr b="1" i="0" lang="en-US" sz="3600" u="none" cap="none" strike="noStrike">
                <a:solidFill>
                  <a:schemeClr val="dk1"/>
                </a:solidFill>
                <a:latin typeface="Calibri"/>
                <a:ea typeface="Calibri"/>
                <a:cs typeface="Calibri"/>
                <a:sym typeface="Calibri"/>
              </a:rPr>
              <a:t>is clumsy</a:t>
            </a:r>
            <a:endParaRPr/>
          </a:p>
        </p:txBody>
      </p:sp>
      <p:pic>
        <p:nvPicPr>
          <p:cNvPr id="938" name="Google Shape;938;p124"/>
          <p:cNvPicPr preferRelativeResize="0"/>
          <p:nvPr/>
        </p:nvPicPr>
        <p:blipFill rotWithShape="1">
          <a:blip r:embed="rId3">
            <a:alphaModFix/>
          </a:blip>
          <a:srcRect b="0" l="0" r="0" t="0"/>
          <a:stretch/>
        </p:blipFill>
        <p:spPr>
          <a:xfrm>
            <a:off x="152400" y="1295400"/>
            <a:ext cx="2158999" cy="3937000"/>
          </a:xfrm>
          <a:prstGeom prst="rect">
            <a:avLst/>
          </a:prstGeom>
          <a:noFill/>
          <a:ln>
            <a:noFill/>
          </a:ln>
        </p:spPr>
      </p:pic>
      <p:sp>
        <p:nvSpPr>
          <p:cNvPr id="939" name="Google Shape;939;p124"/>
          <p:cNvSpPr txBox="1"/>
          <p:nvPr/>
        </p:nvSpPr>
        <p:spPr>
          <a:xfrm>
            <a:off x="2895600" y="1676400"/>
            <a:ext cx="5638800" cy="2585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pull redis:latest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build -t web .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-d --name=db redis:latest redis-server --appendonly yes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-d --name=web --link db:db -p 5000:5000 -v `pwd`:/code web python app.py</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2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Launching multiple containers </a:t>
            </a:r>
            <a:br>
              <a:rPr b="1" i="0" lang="en-US" sz="3600" u="none" cap="none" strike="noStrike">
                <a:solidFill>
                  <a:schemeClr val="dk1"/>
                </a:solidFill>
                <a:latin typeface="Calibri"/>
                <a:ea typeface="Calibri"/>
                <a:cs typeface="Calibri"/>
                <a:sym typeface="Calibri"/>
              </a:rPr>
            </a:br>
            <a:r>
              <a:rPr b="1" i="0" lang="en-US" sz="3600" u="none" cap="none" strike="noStrike">
                <a:solidFill>
                  <a:schemeClr val="dk1"/>
                </a:solidFill>
                <a:latin typeface="Calibri"/>
                <a:ea typeface="Calibri"/>
                <a:cs typeface="Calibri"/>
                <a:sym typeface="Calibri"/>
              </a:rPr>
              <a:t>is clumsy</a:t>
            </a:r>
            <a:endParaRPr/>
          </a:p>
        </p:txBody>
      </p:sp>
      <p:pic>
        <p:nvPicPr>
          <p:cNvPr id="945" name="Google Shape;945;p125"/>
          <p:cNvPicPr preferRelativeResize="0"/>
          <p:nvPr>
            <p:ph idx="1" type="body"/>
          </p:nvPr>
        </p:nvPicPr>
        <p:blipFill rotWithShape="1">
          <a:blip r:embed="rId3">
            <a:alphaModFix/>
          </a:blip>
          <a:srcRect b="0" l="0" r="0" t="0"/>
          <a:stretch/>
        </p:blipFill>
        <p:spPr>
          <a:xfrm>
            <a:off x="304800" y="1600200"/>
            <a:ext cx="3111500" cy="4064000"/>
          </a:xfrm>
          <a:prstGeom prst="rect">
            <a:avLst/>
          </a:prstGeom>
          <a:noFill/>
          <a:ln>
            <a:noFill/>
          </a:ln>
        </p:spPr>
      </p:pic>
      <p:sp>
        <p:nvSpPr>
          <p:cNvPr id="946" name="Google Shape;946;p125"/>
          <p:cNvSpPr txBox="1"/>
          <p:nvPr/>
        </p:nvSpPr>
        <p:spPr>
          <a:xfrm>
            <a:off x="3416300" y="1905000"/>
            <a:ext cx="4190999" cy="2585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pull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pull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build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build ...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 docker run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pic>
        <p:nvPicPr>
          <p:cNvPr id="951" name="Google Shape;951;p126"/>
          <p:cNvPicPr preferRelativeResize="0"/>
          <p:nvPr>
            <p:ph idx="1" type="body"/>
          </p:nvPr>
        </p:nvPicPr>
        <p:blipFill rotWithShape="1">
          <a:blip r:embed="rId3">
            <a:alphaModFix/>
          </a:blip>
          <a:srcRect b="0" l="0" r="0" t="0"/>
          <a:stretch/>
        </p:blipFill>
        <p:spPr>
          <a:xfrm>
            <a:off x="1200150" y="855268"/>
            <a:ext cx="6743700" cy="2654400"/>
          </a:xfrm>
          <a:prstGeom prst="rect">
            <a:avLst/>
          </a:prstGeom>
          <a:noFill/>
          <a:ln>
            <a:noFill/>
          </a:ln>
        </p:spPr>
      </p:pic>
      <p:pic>
        <p:nvPicPr>
          <p:cNvPr id="952" name="Google Shape;952;p126"/>
          <p:cNvPicPr preferRelativeResize="0"/>
          <p:nvPr>
            <p:ph idx="1" type="body"/>
          </p:nvPr>
        </p:nvPicPr>
        <p:blipFill rotWithShape="1">
          <a:blip r:embed="rId3">
            <a:alphaModFix/>
          </a:blip>
          <a:srcRect b="0" l="0" r="0" t="0"/>
          <a:stretch/>
        </p:blipFill>
        <p:spPr>
          <a:xfrm>
            <a:off x="1200150" y="3433468"/>
            <a:ext cx="6743700" cy="2654400"/>
          </a:xfrm>
          <a:prstGeom prst="rect">
            <a:avLst/>
          </a:prstGeom>
          <a:noFill/>
          <a:ln>
            <a:noFill/>
          </a:ln>
        </p:spPr>
      </p:pic>
      <p:sp>
        <p:nvSpPr>
          <p:cNvPr id="953" name="Google Shape;953;p12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Compose or Swarm launches app with a single command</a:t>
            </a:r>
            <a:endParaRPr/>
          </a:p>
        </p:txBody>
      </p:sp>
      <p:sp>
        <p:nvSpPr>
          <p:cNvPr id="954" name="Google Shape;954;p126"/>
          <p:cNvSpPr txBox="1"/>
          <p:nvPr/>
        </p:nvSpPr>
        <p:spPr>
          <a:xfrm>
            <a:off x="3435275" y="4631025"/>
            <a:ext cx="2592300" cy="4950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Consolas"/>
              <a:buNone/>
            </a:pPr>
            <a:r>
              <a:rPr b="0" i="0" lang="en-US" sz="1600" u="none" cap="none" strike="noStrike">
                <a:solidFill>
                  <a:srgbClr val="000000"/>
                </a:solidFill>
                <a:latin typeface="Consolas"/>
                <a:ea typeface="Consolas"/>
                <a:cs typeface="Consolas"/>
                <a:sym typeface="Consolas"/>
              </a:rPr>
              <a:t>$ docker stack deploy</a:t>
            </a:r>
            <a:endParaRPr/>
          </a:p>
        </p:txBody>
      </p:sp>
      <p:sp>
        <p:nvSpPr>
          <p:cNvPr id="955" name="Google Shape;955;p126"/>
          <p:cNvSpPr txBox="1"/>
          <p:nvPr/>
        </p:nvSpPr>
        <p:spPr>
          <a:xfrm>
            <a:off x="3435275" y="2040225"/>
            <a:ext cx="2592300" cy="4950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Consolas"/>
              <a:buNone/>
            </a:pPr>
            <a:r>
              <a:rPr b="0" i="0" lang="en-US" sz="1600" u="none" cap="none" strike="noStrike">
                <a:solidFill>
                  <a:srgbClr val="000000"/>
                </a:solidFill>
                <a:latin typeface="Consolas"/>
                <a:ea typeface="Consolas"/>
                <a:cs typeface="Consolas"/>
                <a:sym typeface="Consolas"/>
              </a:rPr>
              <a:t>$ docker-compose up</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2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Compose commands</a:t>
            </a:r>
            <a:endParaRPr/>
          </a:p>
        </p:txBody>
      </p:sp>
      <p:graphicFrame>
        <p:nvGraphicFramePr>
          <p:cNvPr id="961" name="Google Shape;961;p127"/>
          <p:cNvGraphicFramePr/>
          <p:nvPr/>
        </p:nvGraphicFramePr>
        <p:xfrm>
          <a:off x="457200" y="2590800"/>
          <a:ext cx="3000000" cy="3000000"/>
        </p:xfrm>
        <a:graphic>
          <a:graphicData uri="http://schemas.openxmlformats.org/drawingml/2006/table">
            <a:tbl>
              <a:tblPr bandRow="1" firstRow="1">
                <a:noFill/>
                <a:tableStyleId>{B1FE9FA8-7ED0-4C8F-9FA7-FC42E471DE05}</a:tableStyleId>
              </a:tblPr>
              <a:tblGrid>
                <a:gridCol w="4114800"/>
                <a:gridCol w="4114800"/>
              </a:tblGrid>
              <a:tr h="370850">
                <a:tc>
                  <a:txBody>
                    <a:bodyPr>
                      <a:noAutofit/>
                    </a:bodyPr>
                    <a:lstStyle/>
                    <a:p>
                      <a:pPr indent="0" lvl="0" marL="0" marR="0" rtl="0" algn="ctr">
                        <a:lnSpc>
                          <a:spcPct val="100000"/>
                        </a:lnSpc>
                        <a:spcBef>
                          <a:spcPts val="0"/>
                        </a:spcBef>
                        <a:spcAft>
                          <a:spcPts val="0"/>
                        </a:spcAft>
                        <a:buClr>
                          <a:schemeClr val="lt1"/>
                        </a:buClr>
                        <a:buSzPts val="450"/>
                        <a:buFont typeface="Arial"/>
                        <a:buNone/>
                      </a:pPr>
                      <a:r>
                        <a:rPr b="1" lang="en-US" sz="1800" u="none" cap="none" strike="noStrike">
                          <a:solidFill>
                            <a:schemeClr val="lt1"/>
                          </a:solidFill>
                          <a:latin typeface="Arial"/>
                          <a:ea typeface="Arial"/>
                          <a:cs typeface="Arial"/>
                          <a:sym typeface="Arial"/>
                        </a:rPr>
                        <a:t>Command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lt1"/>
                        </a:buClr>
                        <a:buSzPts val="450"/>
                        <a:buFont typeface="Arial"/>
                        <a:buNone/>
                      </a:pPr>
                      <a:r>
                        <a:rPr b="1" lang="en-US" sz="1800" u="none" cap="none" strike="noStrike">
                          <a:solidFill>
                            <a:schemeClr val="lt1"/>
                          </a:solidFill>
                          <a:latin typeface="Arial"/>
                          <a:ea typeface="Arial"/>
                          <a:cs typeface="Arial"/>
                          <a:sym typeface="Arial"/>
                        </a:rPr>
                        <a:t>Description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up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(Re)build services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kill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Kill the containers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logs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Show the logs of the containers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down </a:t>
                      </a:r>
                      <a:endParaRPr/>
                    </a:p>
                    <a:p>
                      <a:pPr indent="0" lvl="0" marL="0" marR="0" rtl="0" algn="ctr">
                        <a:lnSpc>
                          <a:spcPct val="100000"/>
                        </a:lnSpc>
                        <a:spcBef>
                          <a:spcPts val="0"/>
                        </a:spcBef>
                        <a:spcAft>
                          <a:spcPts val="0"/>
                        </a:spcAft>
                        <a:buClr>
                          <a:srgbClr val="000000"/>
                        </a:buClr>
                        <a:buSzPts val="450"/>
                        <a:buFont typeface="Arial"/>
                        <a:buNone/>
                      </a:pPr>
                      <a:r>
                        <a:t/>
                      </a:r>
                      <a:endParaRPr sz="1800" u="none" cap="none" strike="noStrike"/>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Stop and remove images, containers, volumes and networks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docker-compose rm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Remove stopped containers </a:t>
                      </a:r>
                      <a:endParaRPr/>
                    </a:p>
                  </a:txBody>
                  <a:tcPr marT="45725" marB="45725" marR="91450" marL="91450"/>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28"/>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Compose to deploy a cluster</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967" name="Google Shape;967;p128"/>
          <p:cNvGrpSpPr/>
          <p:nvPr/>
        </p:nvGrpSpPr>
        <p:grpSpPr>
          <a:xfrm>
            <a:off x="152400" y="762000"/>
            <a:ext cx="4572000" cy="1066800"/>
            <a:chOff x="457200" y="2971800"/>
            <a:chExt cx="4572000" cy="1066800"/>
          </a:xfrm>
        </p:grpSpPr>
        <p:pic>
          <p:nvPicPr>
            <p:cNvPr descr="icon of person performing a computer lab" id="968" name="Google Shape;968;p128"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969" name="Google Shape;969;p12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970" name="Google Shape;970;p12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971" name="Google Shape;971;p12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972" name="Google Shape;972;p128"/>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First, install Compose:</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4"/>
              </a:rPr>
              <a:t>https://github.com/docker/compose/releases</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sudo curl -L https://github.com/docker/compose/releases/download/1.22.0/docker-compose-`uname -s`-`uname -m` -o /usr/local/bin/docker-compose</a:t>
            </a:r>
            <a:endParaRPr/>
          </a:p>
          <a:p>
            <a:pPr indent="-285750" lvl="0" marL="28575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sudo chmod +x /usr/local/bin/docker-compose</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docker-compose version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Then, Compose “Getting Started” Lab:</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5"/>
              </a:rPr>
              <a:t>https://docs.docker.com/compose/gettingstarted/</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2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Swarm commands</a:t>
            </a:r>
            <a:endParaRPr/>
          </a:p>
        </p:txBody>
      </p:sp>
      <p:graphicFrame>
        <p:nvGraphicFramePr>
          <p:cNvPr id="978" name="Google Shape;978;p129"/>
          <p:cNvGraphicFramePr/>
          <p:nvPr/>
        </p:nvGraphicFramePr>
        <p:xfrm>
          <a:off x="457200" y="2590800"/>
          <a:ext cx="3000000" cy="3000000"/>
        </p:xfrm>
        <a:graphic>
          <a:graphicData uri="http://schemas.openxmlformats.org/drawingml/2006/table">
            <a:tbl>
              <a:tblPr bandRow="1" firstRow="1">
                <a:noFill/>
                <a:tableStyleId>{B1FE9FA8-7ED0-4C8F-9FA7-FC42E471DE05}</a:tableStyleId>
              </a:tblPr>
              <a:tblGrid>
                <a:gridCol w="4114800"/>
                <a:gridCol w="4114800"/>
              </a:tblGrid>
              <a:tr h="370850">
                <a:tc>
                  <a:txBody>
                    <a:bodyPr>
                      <a:noAutofit/>
                    </a:bodyPr>
                    <a:lstStyle/>
                    <a:p>
                      <a:pPr indent="0" lvl="0" marL="0" marR="0" rtl="0" algn="ctr">
                        <a:lnSpc>
                          <a:spcPct val="100000"/>
                        </a:lnSpc>
                        <a:spcBef>
                          <a:spcPts val="0"/>
                        </a:spcBef>
                        <a:spcAft>
                          <a:spcPts val="0"/>
                        </a:spcAft>
                        <a:buClr>
                          <a:schemeClr val="lt1"/>
                        </a:buClr>
                        <a:buSzPts val="450"/>
                        <a:buFont typeface="Arial"/>
                        <a:buNone/>
                      </a:pPr>
                      <a:r>
                        <a:rPr b="1" lang="en-US" sz="1800" u="none" cap="none" strike="noStrike">
                          <a:solidFill>
                            <a:schemeClr val="lt1"/>
                          </a:solidFill>
                          <a:latin typeface="Arial"/>
                          <a:ea typeface="Arial"/>
                          <a:cs typeface="Arial"/>
                          <a:sym typeface="Arial"/>
                        </a:rPr>
                        <a:t>Command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lt1"/>
                        </a:buClr>
                        <a:buSzPts val="450"/>
                        <a:buFont typeface="Arial"/>
                        <a:buNone/>
                      </a:pPr>
                      <a:r>
                        <a:rPr b="1" lang="en-US" sz="1800" u="none" cap="none" strike="noStrike">
                          <a:solidFill>
                            <a:schemeClr val="lt1"/>
                          </a:solidFill>
                          <a:latin typeface="Arial"/>
                          <a:ea typeface="Arial"/>
                          <a:cs typeface="Arial"/>
                          <a:sym typeface="Arial"/>
                        </a:rPr>
                        <a:t>Description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t>docker swarm init</a:t>
                      </a:r>
                      <a:r>
                        <a:rPr lang="en-US" sz="1800" u="none" cap="none" strike="noStrike">
                          <a:solidFill>
                            <a:schemeClr val="dk1"/>
                          </a:solidFill>
                          <a:latin typeface="Arial"/>
                          <a:ea typeface="Arial"/>
                          <a:cs typeface="Arial"/>
                          <a:sym typeface="Arial"/>
                        </a:rPr>
                        <a:t>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Create a swarm</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docker stack deploy</a:t>
                      </a:r>
                      <a:r>
                        <a:rPr lang="en-US" sz="1800" u="none" cap="none" strike="noStrike">
                          <a:solidFill>
                            <a:schemeClr val="dk1"/>
                          </a:solidFill>
                          <a:latin typeface="Arial"/>
                          <a:ea typeface="Arial"/>
                          <a:cs typeface="Arial"/>
                          <a:sym typeface="Arial"/>
                        </a:rPr>
                        <a:t>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Deploy the swarm</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docker stack services</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Show swarm services</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docker stack</a:t>
                      </a:r>
                      <a:r>
                        <a:rPr lang="en-US" sz="1800" u="none" cap="none" strike="noStrike">
                          <a:solidFill>
                            <a:schemeClr val="dk1"/>
                          </a:solidFill>
                          <a:latin typeface="Arial"/>
                          <a:ea typeface="Arial"/>
                          <a:cs typeface="Arial"/>
                          <a:sym typeface="Arial"/>
                        </a:rPr>
                        <a:t> rm </a:t>
                      </a:r>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ts val="450"/>
                        <a:buFont typeface="Arial"/>
                        <a:buNone/>
                      </a:pPr>
                      <a:r>
                        <a:rPr lang="en-US" sz="1800" u="none" cap="none" strike="noStrike"/>
                        <a:t>Remove stack</a:t>
                      </a:r>
                      <a:endParaRPr/>
                    </a:p>
                  </a:txBody>
                  <a:tcPr marT="45725" marB="45725" marR="91450" marL="91450"/>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0"/>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Swarm to deploy a cluster</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984" name="Google Shape;984;p130"/>
          <p:cNvGrpSpPr/>
          <p:nvPr/>
        </p:nvGrpSpPr>
        <p:grpSpPr>
          <a:xfrm>
            <a:off x="152400" y="762000"/>
            <a:ext cx="4572000" cy="1066800"/>
            <a:chOff x="457200" y="2971800"/>
            <a:chExt cx="4572000" cy="1066800"/>
          </a:xfrm>
        </p:grpSpPr>
        <p:pic>
          <p:nvPicPr>
            <p:cNvPr descr="icon of person performing a computer lab" id="985" name="Google Shape;985;p130"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986" name="Google Shape;986;p130"/>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987" name="Google Shape;987;p130"/>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988" name="Google Shape;988;p130"/>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pic>
        <p:nvPicPr>
          <p:cNvPr id="989" name="Google Shape;989;p130"/>
          <p:cNvPicPr preferRelativeResize="0"/>
          <p:nvPr/>
        </p:nvPicPr>
        <p:blipFill rotWithShape="1">
          <a:blip r:embed="rId4">
            <a:alphaModFix/>
          </a:blip>
          <a:srcRect b="0" l="0" r="0" t="0"/>
          <a:stretch/>
        </p:blipFill>
        <p:spPr>
          <a:xfrm>
            <a:off x="1991275" y="3160931"/>
            <a:ext cx="5030100" cy="2828099"/>
          </a:xfrm>
          <a:prstGeom prst="rect">
            <a:avLst/>
          </a:prstGeom>
          <a:noFill/>
          <a:ln>
            <a:noFill/>
          </a:ln>
        </p:spPr>
      </p:pic>
      <p:sp>
        <p:nvSpPr>
          <p:cNvPr id="990" name="Google Shape;990;p130"/>
          <p:cNvSpPr txBox="1"/>
          <p:nvPr>
            <p:ph idx="1" type="body"/>
          </p:nvPr>
        </p:nvSpPr>
        <p:spPr>
          <a:xfrm>
            <a:off x="457200" y="1642199"/>
            <a:ext cx="8229600" cy="43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Exercise 3.0 in Docker Labs</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5"/>
              </a:rPr>
              <a:t>https://github.com/docker/labs/blob/master/beginner/chapters/votingapp.md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31"/>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Security</a:t>
            </a:r>
            <a:endParaRPr/>
          </a:p>
        </p:txBody>
      </p:sp>
      <p:cxnSp>
        <p:nvCxnSpPr>
          <p:cNvPr id="996" name="Google Shape;996;p131"/>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997" name="Google Shape;997;p131"/>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7: </a:t>
            </a:r>
            <a:r>
              <a:rPr b="0" i="0" lang="en-US" sz="2800" u="none" cap="none" strike="noStrike">
                <a:solidFill>
                  <a:srgbClr val="A5A5A5"/>
                </a:solidFill>
                <a:latin typeface="Calibri"/>
                <a:ea typeface="Calibri"/>
                <a:cs typeface="Calibri"/>
                <a:sym typeface="Calibri"/>
              </a:rPr>
              <a:t>DevOps Docker</a:t>
            </a:r>
            <a:endParaRPr/>
          </a:p>
        </p:txBody>
      </p:sp>
      <p:pic>
        <p:nvPicPr>
          <p:cNvPr id="998" name="Google Shape;998;p131"/>
          <p:cNvPicPr preferRelativeResize="0"/>
          <p:nvPr>
            <p:ph idx="1" type="body"/>
          </p:nvPr>
        </p:nvPicPr>
        <p:blipFill rotWithShape="1">
          <a:blip r:embed="rId3">
            <a:alphaModFix/>
          </a:blip>
          <a:srcRect b="0" l="0" r="0" t="0"/>
          <a:stretch/>
        </p:blipFill>
        <p:spPr>
          <a:xfrm>
            <a:off x="2969380" y="3276600"/>
            <a:ext cx="3205240" cy="287836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3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Security For Docker Images</a:t>
            </a:r>
            <a:endParaRPr/>
          </a:p>
        </p:txBody>
      </p:sp>
      <p:sp>
        <p:nvSpPr>
          <p:cNvPr id="1004" name="Google Shape;1004;p132"/>
          <p:cNvSpPr txBox="1"/>
          <p:nvPr>
            <p:ph idx="1" type="body"/>
          </p:nvPr>
        </p:nvSpPr>
        <p:spPr>
          <a:xfrm>
            <a:off x="423333" y="1270000"/>
            <a:ext cx="8229600" cy="4525961"/>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Secure Registry/Mirror Access </a:t>
            </a:r>
            <a:endParaRPr/>
          </a:p>
          <a:p>
            <a:pPr indent="-2540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Getting trustworthy images</a:t>
            </a:r>
            <a:r>
              <a:rPr b="1" i="0" lang="en-US" sz="1800" u="none" cap="none" strike="noStrike">
                <a:solidFill>
                  <a:schemeClr val="dk1"/>
                </a:solidFill>
                <a:latin typeface="Calibri"/>
                <a:ea typeface="Calibri"/>
                <a:cs typeface="Calibri"/>
                <a:sym typeface="Calibri"/>
              </a:rPr>
              <a:t> </a:t>
            </a:r>
            <a:endParaRPr/>
          </a:p>
          <a:p>
            <a:pPr indent="-22225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trusted sources</a:t>
            </a:r>
            <a:endParaRPr/>
          </a:p>
          <a:p>
            <a:pPr indent="-114300" lvl="2" marL="11430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hub / docker store</a:t>
            </a:r>
            <a:endParaRPr/>
          </a:p>
          <a:p>
            <a:pPr indent="-114300" lvl="3" marL="16002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official images</a:t>
            </a:r>
            <a:endParaRPr/>
          </a:p>
          <a:p>
            <a:pPr indent="-114300" lvl="3" marL="16002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pull by digest</a:t>
            </a:r>
            <a:endParaRPr/>
          </a:p>
          <a:p>
            <a:pPr indent="-114300" lvl="2" marL="11430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private registry</a:t>
            </a:r>
            <a:endParaRPr/>
          </a:p>
          <a:p>
            <a:pPr indent="-139700" lvl="0" marL="3429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Content Security</a:t>
            </a:r>
            <a:endParaRPr/>
          </a:p>
          <a:p>
            <a:pPr indent="-22225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Notary</a:t>
            </a:r>
            <a:endParaRPr/>
          </a:p>
          <a:p>
            <a:pPr indent="-190500" lvl="2" marL="1143000" marR="0" rtl="0" algn="l">
              <a:lnSpc>
                <a:spcPct val="100000"/>
              </a:lnSpc>
              <a:spcBef>
                <a:spcPts val="4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Digitally signed images</a:t>
            </a:r>
            <a:endParaRPr/>
          </a:p>
          <a:p>
            <a:pPr indent="-114300" lvl="3" marL="1600200" marR="0" rtl="0" algn="l">
              <a:lnSpc>
                <a:spcPct val="100000"/>
              </a:lnSpc>
              <a:spcBef>
                <a:spcPts val="4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"only signed content in production" </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Challenge: The Dependency Matrix</a:t>
            </a:r>
            <a:endParaRPr/>
          </a:p>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“It works on MY machine.”</a:t>
            </a:r>
            <a:endParaRPr/>
          </a:p>
        </p:txBody>
      </p:sp>
      <p:pic>
        <p:nvPicPr>
          <p:cNvPr id="200" name="Google Shape;200;p34"/>
          <p:cNvPicPr preferRelativeResize="0"/>
          <p:nvPr>
            <p:ph idx="1" type="body"/>
          </p:nvPr>
        </p:nvPicPr>
        <p:blipFill rotWithShape="1">
          <a:blip r:embed="rId3">
            <a:alphaModFix/>
          </a:blip>
          <a:srcRect b="0" l="0" r="0" t="0"/>
          <a:stretch/>
        </p:blipFill>
        <p:spPr>
          <a:xfrm>
            <a:off x="457200" y="1866281"/>
            <a:ext cx="8229600" cy="37493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33"/>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In this exercise, we’ll learn how to enable Docker Content Trust and sign images.</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https://github.com/docker/labs/blob/master/security/trust/README.md</a:t>
            </a:r>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(Skip Step 5)</a:t>
            </a:r>
            <a:endParaRPr b="0" i="0" sz="1800" u="none" cap="none" strike="noStrike">
              <a:solidFill>
                <a:schemeClr val="dk1"/>
              </a:solidFill>
              <a:latin typeface="Calibri"/>
              <a:ea typeface="Calibri"/>
              <a:cs typeface="Calibri"/>
              <a:sym typeface="Calibri"/>
            </a:endParaRPr>
          </a:p>
        </p:txBody>
      </p:sp>
      <p:sp>
        <p:nvSpPr>
          <p:cNvPr id="1010" name="Google Shape;1010;p133"/>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Content Trust</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011" name="Google Shape;1011;p133"/>
          <p:cNvGrpSpPr/>
          <p:nvPr/>
        </p:nvGrpSpPr>
        <p:grpSpPr>
          <a:xfrm>
            <a:off x="152400" y="762000"/>
            <a:ext cx="4572000" cy="1066800"/>
            <a:chOff x="457200" y="2971800"/>
            <a:chExt cx="4572000" cy="1066800"/>
          </a:xfrm>
        </p:grpSpPr>
        <p:pic>
          <p:nvPicPr>
            <p:cNvPr descr="icon of person performing a computer lab" id="1012" name="Google Shape;1012;p133"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013" name="Google Shape;1013;p133"/>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014" name="Google Shape;1014;p133"/>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015" name="Google Shape;1015;p133"/>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3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Bench Security</a:t>
            </a:r>
            <a:endParaRPr/>
          </a:p>
        </p:txBody>
      </p:sp>
      <p:pic>
        <p:nvPicPr>
          <p:cNvPr id="1021" name="Google Shape;1021;p134"/>
          <p:cNvPicPr preferRelativeResize="0"/>
          <p:nvPr>
            <p:ph idx="1" type="body"/>
          </p:nvPr>
        </p:nvPicPr>
        <p:blipFill rotWithShape="1">
          <a:blip r:embed="rId3">
            <a:alphaModFix/>
          </a:blip>
          <a:srcRect b="0" l="0" r="0" t="0"/>
          <a:stretch/>
        </p:blipFill>
        <p:spPr>
          <a:xfrm>
            <a:off x="4843750" y="1447800"/>
            <a:ext cx="3843050" cy="4525961"/>
          </a:xfrm>
          <a:prstGeom prst="rect">
            <a:avLst/>
          </a:prstGeom>
          <a:noFill/>
          <a:ln>
            <a:noFill/>
          </a:ln>
        </p:spPr>
      </p:pic>
      <p:sp>
        <p:nvSpPr>
          <p:cNvPr id="1022" name="Google Shape;1022;p134"/>
          <p:cNvSpPr txBox="1"/>
          <p:nvPr/>
        </p:nvSpPr>
        <p:spPr>
          <a:xfrm>
            <a:off x="457200" y="1219200"/>
            <a:ext cx="4038600" cy="20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Docker Bench is an automated script that checks for dozens of best-practices around deploying Docker in production</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hlink"/>
              </a:buClr>
              <a:buSzPts val="450"/>
              <a:buFont typeface="Arial"/>
              <a:buNone/>
            </a:pPr>
            <a:r>
              <a:rPr b="0" i="0" lang="en-US" sz="1800" u="sng" cap="none" strike="noStrike">
                <a:solidFill>
                  <a:schemeClr val="hlink"/>
                </a:solidFill>
                <a:latin typeface="Arial"/>
                <a:ea typeface="Arial"/>
                <a:cs typeface="Arial"/>
                <a:sym typeface="Arial"/>
                <a:hlinkClick r:id="rId4"/>
              </a:rPr>
              <a:t>https://github.com/docker/docker-bench-security</a:t>
            </a:r>
            <a:endParaRPr/>
          </a:p>
        </p:txBody>
      </p:sp>
      <p:sp>
        <p:nvSpPr>
          <p:cNvPr id="1023" name="Google Shape;1023;p134"/>
          <p:cNvSpPr txBox="1"/>
          <p:nvPr/>
        </p:nvSpPr>
        <p:spPr>
          <a:xfrm>
            <a:off x="457200" y="3556023"/>
            <a:ext cx="40386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Run with the following command (available at the github page above)</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docker run -it --net host --pid host --cap-add audit_control \</a:t>
            </a:r>
            <a:endParaRPr/>
          </a:p>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-v /var/lib:/var/lib \</a:t>
            </a:r>
            <a:endParaRPr/>
          </a:p>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-v /var/run/docker.sock:/var/run/docker.sock \</a:t>
            </a:r>
            <a:endParaRPr/>
          </a:p>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 -v /usr/lib/systemd:/usr/lib/systemd \</a:t>
            </a:r>
            <a:endParaRPr/>
          </a:p>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 -v /etc:/etc --label docker_bench_security \</a:t>
            </a:r>
            <a:endParaRPr/>
          </a:p>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 docker/docker-bench-security</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35"/>
          <p:cNvSpPr txBox="1"/>
          <p:nvPr>
            <p:ph type="title"/>
          </p:nvPr>
        </p:nvSpPr>
        <p:spPr>
          <a:xfrm>
            <a:off x="457200" y="1066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000"/>
              <a:buFont typeface="Calibri"/>
              <a:buNone/>
            </a:pPr>
            <a:r>
              <a:rPr b="1" i="0" lang="en-US" sz="4000" u="none" cap="none" strike="noStrike">
                <a:solidFill>
                  <a:srgbClr val="0070C0"/>
                </a:solidFill>
                <a:latin typeface="Calibri"/>
                <a:ea typeface="Calibri"/>
                <a:cs typeface="Calibri"/>
                <a:sym typeface="Calibri"/>
              </a:rPr>
              <a:t>Security</a:t>
            </a:r>
            <a:endParaRPr/>
          </a:p>
        </p:txBody>
      </p:sp>
      <p:cxnSp>
        <p:nvCxnSpPr>
          <p:cNvPr id="1029" name="Google Shape;1029;p135"/>
          <p:cNvCxnSpPr/>
          <p:nvPr/>
        </p:nvCxnSpPr>
        <p:spPr>
          <a:xfrm>
            <a:off x="457200" y="2057400"/>
            <a:ext cx="8077199" cy="0"/>
          </a:xfrm>
          <a:prstGeom prst="straightConnector1">
            <a:avLst/>
          </a:prstGeom>
          <a:noFill/>
          <a:ln cap="flat" cmpd="sng" w="38100">
            <a:solidFill>
              <a:srgbClr val="BFBFBF"/>
            </a:solidFill>
            <a:prstDash val="solid"/>
            <a:round/>
            <a:headEnd len="sm" w="sm" type="none"/>
            <a:tailEnd len="sm" w="sm" type="none"/>
          </a:ln>
        </p:spPr>
      </p:cxnSp>
      <p:pic>
        <p:nvPicPr>
          <p:cNvPr descr="http://icons.iconarchive.com/icons/graphicloads/100-flat/256/clock-icon.png" id="1030" name="Google Shape;1030;p135"/>
          <p:cNvPicPr preferRelativeResize="0"/>
          <p:nvPr/>
        </p:nvPicPr>
        <p:blipFill rotWithShape="1">
          <a:blip r:embed="rId3">
            <a:alphaModFix/>
          </a:blip>
          <a:srcRect b="0" l="0" r="0" t="0"/>
          <a:stretch/>
        </p:blipFill>
        <p:spPr>
          <a:xfrm>
            <a:off x="7086600" y="533400"/>
            <a:ext cx="914400" cy="914400"/>
          </a:xfrm>
          <a:prstGeom prst="rect">
            <a:avLst/>
          </a:prstGeom>
          <a:noFill/>
          <a:ln>
            <a:noFill/>
          </a:ln>
        </p:spPr>
      </p:pic>
      <p:sp>
        <p:nvSpPr>
          <p:cNvPr id="1031" name="Google Shape;1031;p135"/>
          <p:cNvSpPr txBox="1"/>
          <p:nvPr/>
        </p:nvSpPr>
        <p:spPr>
          <a:xfrm>
            <a:off x="6324600" y="1524000"/>
            <a:ext cx="2362200" cy="5333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alibri"/>
              <a:buNone/>
            </a:pPr>
            <a:r>
              <a:rPr b="0" i="1" lang="en-US" sz="2400" u="none" cap="none" strike="noStrike">
                <a:solidFill>
                  <a:schemeClr val="dk1"/>
                </a:solidFill>
                <a:latin typeface="Calibri"/>
                <a:ea typeface="Calibri"/>
                <a:cs typeface="Calibri"/>
                <a:sym typeface="Calibri"/>
              </a:rPr>
              <a:t>10-15 Minutes</a:t>
            </a:r>
            <a:endParaRPr/>
          </a:p>
        </p:txBody>
      </p:sp>
      <p:sp>
        <p:nvSpPr>
          <p:cNvPr id="1032" name="Google Shape;1032;p135"/>
          <p:cNvSpPr/>
          <p:nvPr/>
        </p:nvSpPr>
        <p:spPr>
          <a:xfrm>
            <a:off x="457200" y="3352800"/>
            <a:ext cx="7894948" cy="1754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350"/>
              <a:buFont typeface="Calibri"/>
              <a:buNone/>
            </a:pPr>
            <a:r>
              <a:rPr b="1" i="0" lang="en-US" sz="5400" u="none" cap="none" strike="noStrike">
                <a:solidFill>
                  <a:srgbClr val="00B0F0"/>
                </a:solidFill>
                <a:latin typeface="Calibri"/>
                <a:ea typeface="Calibri"/>
                <a:cs typeface="Calibri"/>
                <a:sym typeface="Calibri"/>
              </a:rPr>
              <a:t>Docker Bench Results</a:t>
            </a:r>
            <a:endParaRPr/>
          </a:p>
          <a:p>
            <a:pPr indent="0" lvl="0" marL="0" marR="0" rtl="0" algn="l">
              <a:lnSpc>
                <a:spcPct val="100000"/>
              </a:lnSpc>
              <a:spcBef>
                <a:spcPts val="0"/>
              </a:spcBef>
              <a:spcAft>
                <a:spcPts val="0"/>
              </a:spcAft>
              <a:buClr>
                <a:srgbClr val="00B0F0"/>
              </a:buClr>
              <a:buSzPts val="1350"/>
              <a:buFont typeface="Calibri"/>
              <a:buNone/>
            </a:pPr>
            <a:r>
              <a:rPr b="1" i="0" lang="en-US" sz="5400" u="none" cap="none" strike="noStrike">
                <a:solidFill>
                  <a:srgbClr val="00B0F0"/>
                </a:solidFill>
                <a:latin typeface="Calibri"/>
                <a:ea typeface="Calibri"/>
                <a:cs typeface="Calibri"/>
                <a:sym typeface="Calibri"/>
              </a:rPr>
              <a:t>Discussion</a:t>
            </a:r>
            <a:endParaRPr/>
          </a:p>
          <a:p>
            <a:pPr indent="0" lvl="0" marL="0" marR="0" rtl="0" algn="l">
              <a:lnSpc>
                <a:spcPct val="100000"/>
              </a:lnSpc>
              <a:spcBef>
                <a:spcPts val="0"/>
              </a:spcBef>
              <a:spcAft>
                <a:spcPts val="0"/>
              </a:spcAft>
              <a:buClr>
                <a:srgbClr val="00B0F0"/>
              </a:buClr>
              <a:buSzPts val="450"/>
              <a:buFont typeface="Calibri"/>
              <a:buNone/>
            </a:pPr>
            <a:r>
              <a:rPr b="1" i="0" lang="en-US" sz="1800" u="sng" cap="none" strike="noStrike">
                <a:solidFill>
                  <a:schemeClr val="hlink"/>
                </a:solidFill>
                <a:latin typeface="Calibri"/>
                <a:ea typeface="Calibri"/>
                <a:cs typeface="Calibri"/>
                <a:sym typeface="Calibri"/>
                <a:hlinkClick r:id="rId4"/>
              </a:rPr>
              <a:t>https://www.nearform.com/blog/securing-docker-containers-on-aws/</a:t>
            </a:r>
            <a:endParaRPr b="1" i="0" sz="1800" u="none" cap="none" strike="noStrike">
              <a:solidFill>
                <a:srgbClr val="00B0F0"/>
              </a:solidFill>
              <a:latin typeface="Calibri"/>
              <a:ea typeface="Calibri"/>
              <a:cs typeface="Calibri"/>
              <a:sym typeface="Calibri"/>
            </a:endParaRPr>
          </a:p>
          <a:p>
            <a:pPr indent="0" lvl="0" marL="0" marR="0" rtl="0" algn="l">
              <a:lnSpc>
                <a:spcPct val="100000"/>
              </a:lnSpc>
              <a:spcBef>
                <a:spcPts val="0"/>
              </a:spcBef>
              <a:spcAft>
                <a:spcPts val="0"/>
              </a:spcAft>
              <a:buClr>
                <a:srgbClr val="00B0F0"/>
              </a:buClr>
              <a:buSzPts val="450"/>
              <a:buFont typeface="Calibri"/>
              <a:buNone/>
            </a:pPr>
            <a:r>
              <a:rPr b="1" i="0" lang="en-US" sz="1800" u="sng" cap="none" strike="noStrike">
                <a:solidFill>
                  <a:schemeClr val="hlink"/>
                </a:solidFill>
                <a:latin typeface="Calibri"/>
                <a:ea typeface="Calibri"/>
                <a:cs typeface="Calibri"/>
                <a:sym typeface="Calibri"/>
                <a:hlinkClick r:id="rId5"/>
              </a:rPr>
              <a:t>https://www.cisecurity.org/cis-benchmarks/</a:t>
            </a:r>
            <a:endParaRPr b="1" i="0" sz="1800" u="none" cap="none" strike="noStrike">
              <a:solidFill>
                <a:srgbClr val="00B0F0"/>
              </a:solidFill>
              <a:latin typeface="Calibri"/>
              <a:ea typeface="Calibri"/>
              <a:cs typeface="Calibri"/>
              <a:sym typeface="Calibri"/>
            </a:endParaRPr>
          </a:p>
          <a:p>
            <a:pPr indent="0" lvl="0" marL="0" marR="0" rtl="0" algn="l">
              <a:lnSpc>
                <a:spcPct val="100000"/>
              </a:lnSpc>
              <a:spcBef>
                <a:spcPts val="0"/>
              </a:spcBef>
              <a:spcAft>
                <a:spcPts val="0"/>
              </a:spcAft>
              <a:buClr>
                <a:srgbClr val="00B0F0"/>
              </a:buClr>
              <a:buSzPts val="450"/>
              <a:buFont typeface="Arial"/>
              <a:buNone/>
            </a:pPr>
            <a:r>
              <a:t/>
            </a:r>
            <a:endParaRPr b="1" i="0" sz="1800" u="none" cap="none" strike="noStrike">
              <a:solidFill>
                <a:srgbClr val="00B0F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3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(Some) Docker Security Best Practices</a:t>
            </a:r>
            <a:endParaRPr/>
          </a:p>
        </p:txBody>
      </p:sp>
      <p:sp>
        <p:nvSpPr>
          <p:cNvPr id="1038" name="Google Shape;1038;p136"/>
          <p:cNvSpPr txBox="1"/>
          <p:nvPr>
            <p:ph idx="1" type="body"/>
          </p:nvPr>
        </p:nvSpPr>
        <p:spPr>
          <a:xfrm>
            <a:off x="423333" y="1270000"/>
            <a:ext cx="8229600" cy="4525961"/>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containers can attach to volumes in read only mode with :ro option</a:t>
            </a:r>
            <a:endParaRPr/>
          </a:p>
          <a:p>
            <a:pPr indent="-22225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run –d –v /some/volume:ro jenkins</a:t>
            </a:r>
            <a:endParaRPr b="0" i="0" sz="1800" u="none" cap="none" strike="noStrike">
              <a:solidFill>
                <a:schemeClr val="dk1"/>
              </a:solidFill>
              <a:latin typeface="Calibri"/>
              <a:ea typeface="Calibri"/>
              <a:cs typeface="Calibri"/>
              <a:sym typeface="Calibri"/>
            </a:endParaRPr>
          </a:p>
          <a:p>
            <a:pPr indent="-63500" lvl="0" marL="4064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Start Docker containers with the -u flag so that they run as an ordinary user instead of root.</a:t>
            </a:r>
            <a:endParaRPr b="0" i="0" sz="1800" u="none" cap="none" strike="noStrike">
              <a:solidFill>
                <a:schemeClr val="dk1"/>
              </a:solidFill>
              <a:latin typeface="Calibri"/>
              <a:ea typeface="Calibri"/>
              <a:cs typeface="Calibri"/>
              <a:sym typeface="Calibri"/>
            </a:endParaRPr>
          </a:p>
          <a:p>
            <a:pPr indent="-63500" lvl="0" marL="4064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Mitigate by limiting CPU, RAM, Sockets that each container can consume</a:t>
            </a:r>
            <a:endParaRPr/>
          </a:p>
          <a:p>
            <a:pPr indent="-63500" lvl="0" marL="4064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Use secure computing (seccomp) to block system calls at kernel level. Use strace to determine kernel calls made, then create a profile file in json format and start the container using that profile file</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docker run --rm -it --security-opt seccomp=custom_profile.json custom_app</a:t>
            </a:r>
            <a:endParaRPr b="0" i="0" sz="1800" u="none" cap="none" strike="noStrike">
              <a:solidFill>
                <a:schemeClr val="dk1"/>
              </a:solidFill>
              <a:latin typeface="Calibri"/>
              <a:ea typeface="Calibri"/>
              <a:cs typeface="Calibri"/>
              <a:sym typeface="Calibri"/>
            </a:endParaRPr>
          </a:p>
          <a:p>
            <a:pPr indent="-63500" lvl="0" marL="40640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Log to stdout / stderr - so you can see with docker logs and docker can move to syslogs (for capture/rotate by ELK, etc.) </a:t>
            </a:r>
            <a:endParaRPr/>
          </a:p>
          <a:p>
            <a:pPr indent="-63500" lvl="1" marL="8064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docker inspect --format='{{.LogPath}}' &lt;containerid&gt; =&gt; push to ELK for monitoring</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3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Security Scanning</a:t>
            </a:r>
            <a:endParaRPr/>
          </a:p>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(formerly Project Nautilus)</a:t>
            </a:r>
            <a:endParaRPr/>
          </a:p>
        </p:txBody>
      </p:sp>
      <p:sp>
        <p:nvSpPr>
          <p:cNvPr id="1044" name="Google Shape;1044;p137"/>
          <p:cNvSpPr txBox="1"/>
          <p:nvPr>
            <p:ph idx="1" type="body"/>
          </p:nvPr>
        </p:nvSpPr>
        <p:spPr>
          <a:xfrm>
            <a:off x="457200" y="1249375"/>
            <a:ext cx="8229600" cy="4885800"/>
          </a:xfrm>
          <a:prstGeom prst="rect">
            <a:avLst/>
          </a:prstGeom>
          <a:noFill/>
          <a:ln>
            <a:noFill/>
          </a:ln>
        </p:spPr>
        <p:txBody>
          <a:bodyPr anchorCtr="0" anchor="t" bIns="45700" lIns="91425" spcFirstLastPara="1" rIns="91425" wrap="square" tIns="45700">
            <a:noAutofit/>
          </a:bodyPr>
          <a:lstStyle/>
          <a:p>
            <a:pPr indent="-2921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Docker Security Scanning conducts binary level scanning of your images before they are deployed, provides a detailed bill of materials (BOM) that lists out all the layers and components, continuously monitors for new vulnerabilities, and provides notifications when new vulnerabilities are found.</a:t>
            </a:r>
            <a:endParaRPr/>
          </a:p>
          <a:p>
            <a:pPr indent="-292100" lvl="0" marL="342900" marR="0" rtl="0" algn="l">
              <a:lnSpc>
                <a:spcPct val="100000"/>
              </a:lnSpc>
              <a:spcBef>
                <a:spcPts val="64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Available for </a:t>
            </a:r>
            <a:r>
              <a:rPr b="1" i="0" lang="en-US" sz="2400" u="none" cap="none" strike="noStrike">
                <a:solidFill>
                  <a:schemeClr val="dk1"/>
                </a:solidFill>
                <a:latin typeface="Calibri"/>
                <a:ea typeface="Calibri"/>
                <a:cs typeface="Calibri"/>
                <a:sym typeface="Calibri"/>
              </a:rPr>
              <a:t>private Docker Hub repositories </a:t>
            </a:r>
            <a:r>
              <a:rPr b="0" i="0" lang="en-US" sz="2400" u="none" cap="none" strike="noStrike">
                <a:solidFill>
                  <a:schemeClr val="dk1"/>
                </a:solidFill>
                <a:latin typeface="Calibri"/>
                <a:ea typeface="Calibri"/>
                <a:cs typeface="Calibri"/>
                <a:sym typeface="Calibri"/>
              </a:rPr>
              <a:t>(potentially free)</a:t>
            </a:r>
            <a:endParaRPr/>
          </a:p>
          <a:p>
            <a:pPr indent="-292100" lvl="0" marL="342900" marR="0" rtl="0" algn="l">
              <a:lnSpc>
                <a:spcPct val="100000"/>
              </a:lnSpc>
              <a:spcBef>
                <a:spcPts val="64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Available as a paid service to Docker Cloud customers, maintainers of “Official” repositories on Docker Hub, and Docker EE Advanced</a:t>
            </a:r>
            <a:endParaRPr/>
          </a:p>
          <a:p>
            <a:pPr indent="0" lvl="0" marL="50800" marR="0" rtl="0" algn="l">
              <a:lnSpc>
                <a:spcPct val="100000"/>
              </a:lnSpc>
              <a:spcBef>
                <a:spcPts val="64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https://github.com/docker/labs/blob/master/security/scanning/README.md</a:t>
            </a:r>
            <a:endParaRPr/>
          </a:p>
          <a:p>
            <a:pPr indent="-139700" lvl="0" marL="342900" marR="0" rtl="0" algn="l">
              <a:lnSpc>
                <a:spcPct val="100000"/>
              </a:lnSpc>
              <a:spcBef>
                <a:spcPts val="64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3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Clair by CoreOS</a:t>
            </a:r>
            <a:endParaRPr/>
          </a:p>
        </p:txBody>
      </p:sp>
      <p:sp>
        <p:nvSpPr>
          <p:cNvPr id="1050" name="Google Shape;1050;p138"/>
          <p:cNvSpPr txBox="1"/>
          <p:nvPr>
            <p:ph idx="1" type="body"/>
          </p:nvPr>
        </p:nvSpPr>
        <p:spPr>
          <a:xfrm>
            <a:off x="457200" y="1477962"/>
            <a:ext cx="8229600" cy="4525961"/>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Robust free and open source image security scanning tool</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sng" cap="none" strike="noStrike">
                <a:solidFill>
                  <a:schemeClr val="hlink"/>
                </a:solidFill>
                <a:latin typeface="Calibri"/>
                <a:ea typeface="Calibri"/>
                <a:cs typeface="Calibri"/>
                <a:sym typeface="Calibri"/>
                <a:hlinkClick r:id="rId3"/>
              </a:rPr>
              <a:t>https://github.com/coreos/clair</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Static analysis of images for known vulnerabilities</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Integrates into CI pipelines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3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Security</a:t>
            </a:r>
            <a:endParaRPr/>
          </a:p>
        </p:txBody>
      </p:sp>
      <p:sp>
        <p:nvSpPr>
          <p:cNvPr id="1056" name="Google Shape;1056;p139"/>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2921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Stay up to date with the discussion at Docker’s user group, forum, github issues, and IRC channel</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3"/>
              </a:rPr>
              <a:t>https://groups.google.com/forum/#!forum/docker-dev</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4"/>
              </a:rPr>
              <a:t>https://forums.docker.com/</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5"/>
              </a:rPr>
              <a:t>https://github.com/docker/docker/issues</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sng" cap="none" strike="noStrike">
                <a:solidFill>
                  <a:schemeClr val="hlink"/>
                </a:solidFill>
                <a:latin typeface="Calibri"/>
                <a:ea typeface="Calibri"/>
                <a:cs typeface="Calibri"/>
                <a:sym typeface="Calibri"/>
                <a:hlinkClick r:id="rId6"/>
              </a:rPr>
              <a:t>https://docs.docker.com/opensource/get-help/</a:t>
            </a:r>
            <a:endParaRPr/>
          </a:p>
          <a:p>
            <a:pPr indent="-260350" lvl="1" marL="742950" marR="0" rtl="0" algn="l">
              <a:lnSpc>
                <a:spcPct val="100000"/>
              </a:lnSpc>
              <a:spcBef>
                <a:spcPts val="56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IRC #docker &amp; #docker-dev</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40"/>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Patterns</a:t>
            </a:r>
            <a:endParaRPr/>
          </a:p>
        </p:txBody>
      </p:sp>
      <p:cxnSp>
        <p:nvCxnSpPr>
          <p:cNvPr id="1062" name="Google Shape;1062;p140"/>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1063" name="Google Shape;1063;p140"/>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6: </a:t>
            </a:r>
            <a:r>
              <a:rPr b="0" i="0" lang="en-US" sz="2800" u="none" cap="none" strike="noStrike">
                <a:solidFill>
                  <a:srgbClr val="A5A5A5"/>
                </a:solidFill>
                <a:latin typeface="Calibri"/>
                <a:ea typeface="Calibri"/>
                <a:cs typeface="Calibri"/>
                <a:sym typeface="Calibri"/>
              </a:rPr>
              <a:t>DevOps Docker</a:t>
            </a:r>
            <a:endParaRPr/>
          </a:p>
        </p:txBody>
      </p:sp>
      <p:pic>
        <p:nvPicPr>
          <p:cNvPr id="1064" name="Google Shape;1064;p140"/>
          <p:cNvPicPr preferRelativeResize="0"/>
          <p:nvPr/>
        </p:nvPicPr>
        <p:blipFill rotWithShape="1">
          <a:blip r:embed="rId3">
            <a:alphaModFix/>
          </a:blip>
          <a:srcRect b="0" l="0" r="0" t="0"/>
          <a:stretch/>
        </p:blipFill>
        <p:spPr>
          <a:xfrm>
            <a:off x="1669491" y="2438400"/>
            <a:ext cx="5652616" cy="392725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14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Patterns</a:t>
            </a:r>
            <a:endParaRPr/>
          </a:p>
        </p:txBody>
      </p:sp>
      <p:pic>
        <p:nvPicPr>
          <p:cNvPr id="1070" name="Google Shape;1070;p141"/>
          <p:cNvPicPr preferRelativeResize="0"/>
          <p:nvPr>
            <p:ph idx="1" type="body"/>
          </p:nvPr>
        </p:nvPicPr>
        <p:blipFill rotWithShape="1">
          <a:blip r:embed="rId3">
            <a:alphaModFix/>
          </a:blip>
          <a:srcRect b="0" l="0" r="0" t="0"/>
          <a:stretch/>
        </p:blipFill>
        <p:spPr>
          <a:xfrm>
            <a:off x="559772" y="1477962"/>
            <a:ext cx="8024454" cy="452596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4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Jenkins Continuous Integration-Cloudbees</a:t>
            </a:r>
            <a:endParaRPr/>
          </a:p>
        </p:txBody>
      </p:sp>
      <p:pic>
        <p:nvPicPr>
          <p:cNvPr descr="https://lh4.googleusercontent.com/BwhxXP6Xbypqc2UMockmiBxkR4h9TE7PZ2DUj5kkhEhCkRO8U-DQGa3PQPBK10cFNsgfRfaMtD7S1uAyPepSQdQlEVDBc62t7kdJpfyDCLQuDmnmbKUi7TmQlCYvP7Snb5S3UuXodeY" id="1076" name="Google Shape;1076;p142"/>
          <p:cNvPicPr preferRelativeResize="0"/>
          <p:nvPr/>
        </p:nvPicPr>
        <p:blipFill rotWithShape="1">
          <a:blip r:embed="rId3">
            <a:alphaModFix/>
          </a:blip>
          <a:srcRect b="0" l="0" r="0" t="0"/>
          <a:stretch/>
        </p:blipFill>
        <p:spPr>
          <a:xfrm>
            <a:off x="315029" y="1295400"/>
            <a:ext cx="8513942" cy="4109305"/>
          </a:xfrm>
          <a:prstGeom prst="rect">
            <a:avLst/>
          </a:prstGeom>
          <a:noFill/>
          <a:ln>
            <a:noFill/>
          </a:ln>
        </p:spPr>
      </p:pic>
      <p:sp>
        <p:nvSpPr>
          <p:cNvPr id="1077" name="Google Shape;1077;p142">
            <a:hlinkClick r:id="rId4"/>
          </p:cNvPr>
          <p:cNvSpPr txBox="1"/>
          <p:nvPr/>
        </p:nvSpPr>
        <p:spPr>
          <a:xfrm>
            <a:off x="-1219200" y="5558748"/>
            <a:ext cx="9143069" cy="453915"/>
          </a:xfrm>
          <a:prstGeom prst="rect">
            <a:avLst/>
          </a:prstGeom>
          <a:noFill/>
          <a:ln>
            <a:noFill/>
          </a:ln>
        </p:spPr>
        <p:txBody>
          <a:bodyPr anchorCtr="0" anchor="t" bIns="45700" lIns="0" spcFirstLastPara="1" rIns="0" wrap="square" tIns="45700">
            <a:noAutofit/>
          </a:bodyPr>
          <a:lstStyle/>
          <a:p>
            <a:pPr indent="0" lvl="0" marL="0" marR="0" rtl="0" algn="r">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Proxima Nova"/>
                <a:ea typeface="Proxima Nova"/>
                <a:cs typeface="Proxima Nova"/>
                <a:sym typeface="Proxima Nova"/>
              </a:rPr>
              <a:t>Link to Blog: Clustering Jenkins</a:t>
            </a:r>
            <a:endParaRPr/>
          </a:p>
          <a:p>
            <a:pPr indent="0" lvl="0" marL="0" marR="0" rtl="0" algn="r">
              <a:lnSpc>
                <a:spcPct val="100000"/>
              </a:lnSpc>
              <a:spcBef>
                <a:spcPts val="0"/>
              </a:spcBef>
              <a:spcAft>
                <a:spcPts val="0"/>
              </a:spcAft>
              <a:buClr>
                <a:schemeClr val="accent5"/>
              </a:buClr>
              <a:buSzPts val="450"/>
              <a:buFont typeface="Arial"/>
              <a:buNone/>
            </a:pPr>
            <a:r>
              <a:rPr b="0" i="0" lang="en-US" sz="1800" u="sng" cap="none" strike="noStrike">
                <a:solidFill>
                  <a:schemeClr val="hlink"/>
                </a:solidFill>
                <a:latin typeface="Proxima Nova"/>
                <a:ea typeface="Proxima Nova"/>
                <a:cs typeface="Proxima Nova"/>
                <a:sym typeface="Proxima Nova"/>
                <a:hlinkClick r:id="rId5"/>
              </a:rPr>
              <a:t>http://bit.ly/2a092Xo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Containers as a Solution</a:t>
            </a:r>
            <a:endParaRPr/>
          </a:p>
        </p:txBody>
      </p:sp>
      <p:pic>
        <p:nvPicPr>
          <p:cNvPr id="206" name="Google Shape;206;p35"/>
          <p:cNvPicPr preferRelativeResize="0"/>
          <p:nvPr>
            <p:ph idx="1" type="body"/>
          </p:nvPr>
        </p:nvPicPr>
        <p:blipFill rotWithShape="1">
          <a:blip r:embed="rId3">
            <a:alphaModFix/>
          </a:blip>
          <a:srcRect b="0" l="0" r="0" t="0"/>
          <a:stretch/>
        </p:blipFill>
        <p:spPr>
          <a:xfrm>
            <a:off x="304800" y="1592808"/>
            <a:ext cx="2120899" cy="2019299"/>
          </a:xfrm>
          <a:prstGeom prst="rect">
            <a:avLst/>
          </a:prstGeom>
          <a:noFill/>
          <a:ln>
            <a:noFill/>
          </a:ln>
        </p:spPr>
      </p:pic>
      <p:sp>
        <p:nvSpPr>
          <p:cNvPr id="207" name="Google Shape;207;p35"/>
          <p:cNvSpPr txBox="1"/>
          <p:nvPr/>
        </p:nvSpPr>
        <p:spPr>
          <a:xfrm>
            <a:off x="2425700" y="1618208"/>
            <a:ext cx="6261099" cy="415498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Packages up software binaries and dependencies </a:t>
            </a:r>
            <a:endParaRPr/>
          </a:p>
          <a:p>
            <a:pPr indent="-2857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Isolates software from each other </a:t>
            </a:r>
            <a:endParaRPr/>
          </a:p>
          <a:p>
            <a:pPr indent="-2857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Container is a standard format </a:t>
            </a:r>
            <a:endParaRPr/>
          </a:p>
          <a:p>
            <a:pPr indent="-2857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Easily portable across environment </a:t>
            </a:r>
            <a:endParaRPr/>
          </a:p>
          <a:p>
            <a:pPr indent="-2857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Allows ecosystem to develop around its standard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43"/>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Michael Duke </a:t>
            </a:r>
            <a:endParaRPr/>
          </a:p>
        </p:txBody>
      </p:sp>
      <p:sp>
        <p:nvSpPr>
          <p:cNvPr id="1084" name="Google Shape;1084;p143"/>
          <p:cNvSpPr txBox="1"/>
          <p:nvPr/>
        </p:nvSpPr>
        <p:spPr>
          <a:xfrm>
            <a:off x="2816746" y="5412514"/>
            <a:ext cx="6065546" cy="461904"/>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Docker as Jenkins Build Solution</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http://bit.ly/2a57Za8</a:t>
            </a:r>
            <a:endParaRPr/>
          </a:p>
        </p:txBody>
      </p:sp>
      <p:pic>
        <p:nvPicPr>
          <p:cNvPr descr="https://lh3.googleusercontent.com/OyLTK8Jfmj5LOfOkxLNYbqG1doDXQmAyafYtZvtqMdN03WK5GJm4lxdWU7cPqc51xZYF-H5N3zyM6JDHNCyaDIfQB0hgeyRvrcJ96-X7U-y7kEhrTCx_aPazl-JZvCWm08U8QHfZqEc" id="1085" name="Google Shape;1085;p143"/>
          <p:cNvPicPr preferRelativeResize="0"/>
          <p:nvPr/>
        </p:nvPicPr>
        <p:blipFill rotWithShape="1">
          <a:blip r:embed="rId4">
            <a:alphaModFix/>
          </a:blip>
          <a:srcRect b="0" l="0" r="0" t="0"/>
          <a:stretch/>
        </p:blipFill>
        <p:spPr>
          <a:xfrm>
            <a:off x="1636294" y="1893968"/>
            <a:ext cx="6001127" cy="3401643"/>
          </a:xfrm>
          <a:prstGeom prst="rect">
            <a:avLst/>
          </a:prstGeom>
          <a:noFill/>
          <a:ln>
            <a:noFill/>
          </a:ln>
        </p:spPr>
      </p:pic>
    </p:spTree>
  </p:cSld>
  <p:clrMapOvr>
    <a:masterClrMapping/>
  </p:clrMapOvr>
  <p:transition spd="slow">
    <p:push/>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44"/>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Julia Mateo</a:t>
            </a:r>
            <a:endParaRPr/>
          </a:p>
        </p:txBody>
      </p:sp>
      <p:sp>
        <p:nvSpPr>
          <p:cNvPr id="1092" name="Google Shape;1092;p144"/>
          <p:cNvSpPr txBox="1"/>
          <p:nvPr/>
        </p:nvSpPr>
        <p:spPr>
          <a:xfrm>
            <a:off x="2816746" y="5412514"/>
            <a:ext cx="6065546" cy="5882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Presentation: Continuous Delivery</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http://bit.ly/2aHZj9o</a:t>
            </a:r>
            <a:endParaRPr/>
          </a:p>
        </p:txBody>
      </p:sp>
      <p:pic>
        <p:nvPicPr>
          <p:cNvPr id="1093" name="Google Shape;1093;p144"/>
          <p:cNvPicPr preferRelativeResize="0"/>
          <p:nvPr/>
        </p:nvPicPr>
        <p:blipFill rotWithShape="1">
          <a:blip r:embed="rId4">
            <a:alphaModFix/>
          </a:blip>
          <a:srcRect b="0" l="0" r="0" t="0"/>
          <a:stretch/>
        </p:blipFill>
        <p:spPr>
          <a:xfrm>
            <a:off x="2020821" y="1623588"/>
            <a:ext cx="5102360" cy="3818644"/>
          </a:xfrm>
          <a:prstGeom prst="rect">
            <a:avLst/>
          </a:prstGeom>
          <a:noFill/>
          <a:ln>
            <a:noFill/>
          </a:ln>
        </p:spPr>
      </p:pic>
    </p:spTree>
  </p:cSld>
  <p:clrMapOvr>
    <a:masterClrMapping/>
  </p:clrMapOvr>
  <p:transition spd="slow">
    <p:push/>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4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and Jenkins</a:t>
            </a:r>
            <a:endParaRPr/>
          </a:p>
        </p:txBody>
      </p:sp>
      <p:sp>
        <p:nvSpPr>
          <p:cNvPr id="1099" name="Google Shape;1099;p145"/>
          <p:cNvSpPr txBox="1"/>
          <p:nvPr>
            <p:ph idx="1" type="body"/>
          </p:nvPr>
        </p:nvSpPr>
        <p:spPr>
          <a:xfrm>
            <a:off x="457200" y="1477962"/>
            <a:ext cx="5029199" cy="1493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Docker and Jenkins, a popular open source continuous integration tool, is a fairly common pattern, enough so that it is worth going into an example. </a:t>
            </a:r>
            <a:endParaRPr/>
          </a:p>
          <a:p>
            <a:pPr indent="0" lvl="0" marL="0" marR="0" rtl="0" algn="l">
              <a:lnSpc>
                <a:spcPct val="100000"/>
              </a:lnSpc>
              <a:spcBef>
                <a:spcPts val="640"/>
              </a:spcBef>
              <a:spcAft>
                <a:spcPts val="0"/>
              </a:spcAft>
              <a:buClr>
                <a:schemeClr val="dk1"/>
              </a:buClr>
              <a:buSzPts val="800"/>
              <a:buFont typeface="Calibri"/>
              <a:buNone/>
            </a:pPr>
            <a:r>
              <a:t/>
            </a:r>
            <a:endParaRPr b="0" i="0" sz="3200" u="none" cap="none" strike="noStrike">
              <a:solidFill>
                <a:schemeClr val="dk1"/>
              </a:solidFill>
              <a:latin typeface="Calibri"/>
              <a:ea typeface="Calibri"/>
              <a:cs typeface="Calibri"/>
              <a:sym typeface="Calibri"/>
            </a:endParaRPr>
          </a:p>
        </p:txBody>
      </p:sp>
      <p:sp>
        <p:nvSpPr>
          <p:cNvPr id="1100" name="Google Shape;1100;p145"/>
          <p:cNvSpPr/>
          <p:nvPr/>
        </p:nvSpPr>
        <p:spPr>
          <a:xfrm>
            <a:off x="764753" y="3050153"/>
            <a:ext cx="2813892" cy="1125557"/>
          </a:xfrm>
          <a:prstGeom prst="chevron">
            <a:avLst>
              <a:gd fmla="val 50000" name="adj"/>
            </a:avLst>
          </a:prstGeom>
          <a:gradFill>
            <a:gsLst>
              <a:gs pos="0">
                <a:srgbClr val="2D5C97"/>
              </a:gs>
              <a:gs pos="80000">
                <a:srgbClr val="3C7AC5"/>
              </a:gs>
              <a:gs pos="100000">
                <a:srgbClr val="397BC9"/>
              </a:gs>
            </a:gsLst>
            <a:lin ang="16200000" scaled="0"/>
          </a:gradFill>
          <a:ln>
            <a:noFill/>
          </a:ln>
          <a:effectLst>
            <a:outerShdw blurRad="39999"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45"/>
          <p:cNvSpPr txBox="1"/>
          <p:nvPr/>
        </p:nvSpPr>
        <p:spPr>
          <a:xfrm>
            <a:off x="1327532" y="3050153"/>
            <a:ext cx="1688335" cy="1125557"/>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Spin up Jenkins in a Docker Container</a:t>
            </a:r>
            <a:endParaRPr/>
          </a:p>
        </p:txBody>
      </p:sp>
      <p:sp>
        <p:nvSpPr>
          <p:cNvPr id="1102" name="Google Shape;1102;p145"/>
          <p:cNvSpPr/>
          <p:nvPr/>
        </p:nvSpPr>
        <p:spPr>
          <a:xfrm>
            <a:off x="764753" y="4333288"/>
            <a:ext cx="2813892" cy="1125557"/>
          </a:xfrm>
          <a:prstGeom prst="chevron">
            <a:avLst>
              <a:gd fmla="val 50000" name="adj"/>
            </a:avLst>
          </a:prstGeom>
          <a:gradFill>
            <a:gsLst>
              <a:gs pos="0">
                <a:srgbClr val="2D5C97"/>
              </a:gs>
              <a:gs pos="80000">
                <a:srgbClr val="3C7AC5"/>
              </a:gs>
              <a:gs pos="100000">
                <a:srgbClr val="397BC9"/>
              </a:gs>
            </a:gsLst>
            <a:lin ang="16200000" scaled="0"/>
          </a:gradFill>
          <a:ln>
            <a:noFill/>
          </a:ln>
          <a:effectLst>
            <a:outerShdw blurRad="39999"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45"/>
          <p:cNvSpPr txBox="1"/>
          <p:nvPr/>
        </p:nvSpPr>
        <p:spPr>
          <a:xfrm>
            <a:off x="1063475" y="4333300"/>
            <a:ext cx="2069400" cy="1125600"/>
          </a:xfrm>
          <a:prstGeom prst="rect">
            <a:avLst/>
          </a:prstGeom>
          <a:noFill/>
          <a:ln>
            <a:noFill/>
          </a:ln>
        </p:spPr>
        <p:txBody>
          <a:bodyPr anchorCtr="0" anchor="ctr" bIns="10150" lIns="20300" spcFirstLastPara="1" rIns="0" wrap="square" tIns="101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Enable Jenkins to create other containers on the Docker Host computer</a:t>
            </a:r>
            <a:endParaRPr/>
          </a:p>
        </p:txBody>
      </p:sp>
      <p:pic>
        <p:nvPicPr>
          <p:cNvPr id="1104" name="Google Shape;1104;p145"/>
          <p:cNvPicPr preferRelativeResize="0"/>
          <p:nvPr/>
        </p:nvPicPr>
        <p:blipFill rotWithShape="1">
          <a:blip r:embed="rId3">
            <a:alphaModFix/>
          </a:blip>
          <a:srcRect b="0" l="0" r="0" t="0"/>
          <a:stretch/>
        </p:blipFill>
        <p:spPr>
          <a:xfrm>
            <a:off x="5486400" y="3048785"/>
            <a:ext cx="2985879" cy="216693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4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to run a ‘Host’ Docker command inside a ‘Client’ Docker container?</a:t>
            </a:r>
            <a:endParaRPr/>
          </a:p>
        </p:txBody>
      </p:sp>
      <p:sp>
        <p:nvSpPr>
          <p:cNvPr id="1110" name="Google Shape;1110;p146"/>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Mount a Docker socket</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Issuing a Docker run command with the Docker socket will enable you to manage host containers from within the client container</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 run –v /var/run/docker.sock:/var/run/docker.sock’</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147"/>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Part 1, Jenkins Exercise in Docker Tutorials</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assignment is to set up a dockerfile that uses an official Jenkins image from  Docker Hub, build an image with that image as a starting point, run a Jenkins container using the new image, and successfully get a Docker Hello world container running on the host but orchestrated from Jenkins in the container.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exercise will help you practice Docker volume syntax as well as configure a client container (our Jenkins container) such that it can make calls to its host Docker engine.</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Estimated time to complete: 20-30 min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Solution:</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https://github.com/papaludwig/docker-tutorials/tree/master/jenkins</a:t>
            </a:r>
            <a:r>
              <a:rPr b="0" i="0" lang="en-US" sz="1800" u="none" cap="none" strike="noStrike">
                <a:solidFill>
                  <a:schemeClr val="dk1"/>
                </a:solidFill>
                <a:latin typeface="Calibri"/>
                <a:ea typeface="Calibri"/>
                <a:cs typeface="Calibri"/>
                <a:sym typeface="Calibri"/>
              </a:rPr>
              <a:t> </a:t>
            </a:r>
            <a:endParaRPr/>
          </a:p>
        </p:txBody>
      </p:sp>
      <p:sp>
        <p:nvSpPr>
          <p:cNvPr id="1116" name="Google Shape;1116;p147"/>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and Jenkins, Part 1</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117" name="Google Shape;1117;p147"/>
          <p:cNvGrpSpPr/>
          <p:nvPr/>
        </p:nvGrpSpPr>
        <p:grpSpPr>
          <a:xfrm>
            <a:off x="152400" y="762000"/>
            <a:ext cx="4572000" cy="1066800"/>
            <a:chOff x="457200" y="2971800"/>
            <a:chExt cx="4572000" cy="1066800"/>
          </a:xfrm>
        </p:grpSpPr>
        <p:pic>
          <p:nvPicPr>
            <p:cNvPr descr="icon of person performing a computer lab" id="1118" name="Google Shape;1118;p147"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119" name="Google Shape;1119;p147"/>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120" name="Google Shape;1120;p147"/>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21" name="Google Shape;1121;p147"/>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14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Sharing Persistent Volumes</a:t>
            </a:r>
            <a:endParaRPr/>
          </a:p>
        </p:txBody>
      </p:sp>
      <p:pic>
        <p:nvPicPr>
          <p:cNvPr id="1127" name="Google Shape;1127;p148"/>
          <p:cNvPicPr preferRelativeResize="0"/>
          <p:nvPr/>
        </p:nvPicPr>
        <p:blipFill rotWithShape="1">
          <a:blip r:embed="rId3">
            <a:alphaModFix/>
          </a:blip>
          <a:srcRect b="0" l="0" r="0" t="0"/>
          <a:stretch/>
        </p:blipFill>
        <p:spPr>
          <a:xfrm>
            <a:off x="27495" y="5040669"/>
            <a:ext cx="9144000" cy="632155"/>
          </a:xfrm>
          <a:prstGeom prst="rect">
            <a:avLst/>
          </a:prstGeom>
          <a:noFill/>
          <a:ln>
            <a:noFill/>
          </a:ln>
        </p:spPr>
      </p:pic>
      <p:pic>
        <p:nvPicPr>
          <p:cNvPr id="1128" name="Google Shape;1128;p148"/>
          <p:cNvPicPr preferRelativeResize="0"/>
          <p:nvPr/>
        </p:nvPicPr>
        <p:blipFill rotWithShape="1">
          <a:blip r:embed="rId4">
            <a:alphaModFix/>
          </a:blip>
          <a:srcRect b="0" l="0" r="0" t="0"/>
          <a:stretch/>
        </p:blipFill>
        <p:spPr>
          <a:xfrm>
            <a:off x="9426" y="4157010"/>
            <a:ext cx="9144000" cy="508496"/>
          </a:xfrm>
          <a:prstGeom prst="rect">
            <a:avLst/>
          </a:prstGeom>
          <a:noFill/>
          <a:ln>
            <a:noFill/>
          </a:ln>
        </p:spPr>
      </p:pic>
      <p:pic>
        <p:nvPicPr>
          <p:cNvPr id="1129" name="Google Shape;1129;p148"/>
          <p:cNvPicPr preferRelativeResize="0"/>
          <p:nvPr/>
        </p:nvPicPr>
        <p:blipFill rotWithShape="1">
          <a:blip r:embed="rId5">
            <a:alphaModFix/>
          </a:blip>
          <a:srcRect b="0" l="0" r="0" t="0"/>
          <a:stretch/>
        </p:blipFill>
        <p:spPr>
          <a:xfrm>
            <a:off x="27495" y="1295400"/>
            <a:ext cx="9144000" cy="776795"/>
          </a:xfrm>
          <a:prstGeom prst="rect">
            <a:avLst/>
          </a:prstGeom>
          <a:noFill/>
          <a:ln>
            <a:noFill/>
          </a:ln>
        </p:spPr>
      </p:pic>
      <p:pic>
        <p:nvPicPr>
          <p:cNvPr id="1130" name="Google Shape;1130;p148"/>
          <p:cNvPicPr preferRelativeResize="0"/>
          <p:nvPr/>
        </p:nvPicPr>
        <p:blipFill rotWithShape="1">
          <a:blip r:embed="rId6">
            <a:alphaModFix/>
          </a:blip>
          <a:srcRect b="0" l="0" r="0" t="0"/>
          <a:stretch/>
        </p:blipFill>
        <p:spPr>
          <a:xfrm>
            <a:off x="27495" y="2417506"/>
            <a:ext cx="9144000" cy="136434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49"/>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Part 2, Shared Volumes Exercise in Docker workshop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The second assignment is to successfully share a persistent storage volume between two different Jenkins containers. Simulate the scenario of restoring your Jenkins state after a failure of the first container using the storage volume.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exercise of sharing volumes could be extended to some simple open source databases as well.</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Estimated time to complete: 15-25 min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Solution:</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https://github.com/papaludwig/docker-tutorials/tree/master/sharedvolume</a:t>
            </a:r>
            <a:r>
              <a:rPr b="0" i="0" lang="en-US" sz="1800" u="none" cap="none" strike="noStrike">
                <a:solidFill>
                  <a:schemeClr val="dk1"/>
                </a:solidFill>
                <a:latin typeface="Calibri"/>
                <a:ea typeface="Calibri"/>
                <a:cs typeface="Calibri"/>
                <a:sym typeface="Calibri"/>
              </a:rPr>
              <a:t> </a:t>
            </a:r>
            <a:endParaRPr/>
          </a:p>
        </p:txBody>
      </p:sp>
      <p:sp>
        <p:nvSpPr>
          <p:cNvPr id="1136" name="Google Shape;1136;p149"/>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and Jenkins, Part 2</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137" name="Google Shape;1137;p149"/>
          <p:cNvGrpSpPr/>
          <p:nvPr/>
        </p:nvGrpSpPr>
        <p:grpSpPr>
          <a:xfrm>
            <a:off x="152400" y="762000"/>
            <a:ext cx="4572000" cy="1066800"/>
            <a:chOff x="457200" y="2971800"/>
            <a:chExt cx="4572000" cy="1066800"/>
          </a:xfrm>
        </p:grpSpPr>
        <p:pic>
          <p:nvPicPr>
            <p:cNvPr descr="icon of person performing a computer lab" id="1138" name="Google Shape;1138;p149"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139" name="Google Shape;1139;p149"/>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140" name="Google Shape;1140;p149"/>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41" name="Google Shape;1141;p149"/>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0"/>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Part 3, Set up a Continuous Integration example.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Get a three-stage continuous integration pipeline working within your Jenkins container. This may involve installing additional plugins to your Jenkins instance (automate within your dockerfile) and adjusting the permissions on the Docker run command.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Estimated time to complete: 20-30 min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Solution:</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3"/>
              </a:rPr>
              <a:t>https://github.com/papaludwig/docker-tutorials/tree/master/ciexample</a:t>
            </a:r>
            <a:endParaRPr/>
          </a:p>
        </p:txBody>
      </p:sp>
      <p:sp>
        <p:nvSpPr>
          <p:cNvPr id="1147" name="Google Shape;1147;p150"/>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and Jenkins, Part 3</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148" name="Google Shape;1148;p150"/>
          <p:cNvGrpSpPr/>
          <p:nvPr/>
        </p:nvGrpSpPr>
        <p:grpSpPr>
          <a:xfrm>
            <a:off x="152400" y="762000"/>
            <a:ext cx="4572000" cy="1066800"/>
            <a:chOff x="457200" y="2971800"/>
            <a:chExt cx="4572000" cy="1066800"/>
          </a:xfrm>
        </p:grpSpPr>
        <p:pic>
          <p:nvPicPr>
            <p:cNvPr descr="icon of person performing a computer lab" id="1149" name="Google Shape;1149;p150"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150" name="Google Shape;1150;p150"/>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151" name="Google Shape;1151;p150"/>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52" name="Google Shape;1152;p150"/>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151"/>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Part 4, Call Continuous Integration Container from Docker Compose</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Take the working code from Part 3 and summarize it with a call to Docker Compose. Docker Compose is a much more convenient interface and scales better when multiple containers must be invoked.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Bonus: Configure Jenkins container to skip setup workflow</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Estimated time to complete: 15-25 min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Solution:</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3"/>
              </a:rPr>
              <a:t>https://github.com/papaludwig/docker-tutorials/tree/master/compose</a:t>
            </a:r>
            <a:r>
              <a:rPr b="0" i="0" lang="en-US" sz="1800" u="none" cap="none" strike="noStrike">
                <a:solidFill>
                  <a:schemeClr val="dk1"/>
                </a:solidFill>
                <a:latin typeface="Calibri"/>
                <a:ea typeface="Calibri"/>
                <a:cs typeface="Calibri"/>
                <a:sym typeface="Calibri"/>
              </a:rPr>
              <a:t> </a:t>
            </a:r>
            <a:endParaRPr/>
          </a:p>
        </p:txBody>
      </p:sp>
      <p:sp>
        <p:nvSpPr>
          <p:cNvPr id="1158" name="Google Shape;1158;p151"/>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and Jenkins, Part 4</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1159" name="Google Shape;1159;p151"/>
          <p:cNvGrpSpPr/>
          <p:nvPr/>
        </p:nvGrpSpPr>
        <p:grpSpPr>
          <a:xfrm>
            <a:off x="152400" y="762000"/>
            <a:ext cx="4572000" cy="1066800"/>
            <a:chOff x="457200" y="2971800"/>
            <a:chExt cx="4572000" cy="1066800"/>
          </a:xfrm>
        </p:grpSpPr>
        <p:pic>
          <p:nvPicPr>
            <p:cNvPr descr="icon of person performing a computer lab" id="1160" name="Google Shape;1160;p151" title="icon of person performing a computer lab"/>
            <p:cNvPicPr preferRelativeResize="0"/>
            <p:nvPr/>
          </p:nvPicPr>
          <p:blipFill rotWithShape="1">
            <a:blip r:embed="rId4">
              <a:alphaModFix/>
            </a:blip>
            <a:srcRect b="0" l="0" r="0" t="0"/>
            <a:stretch/>
          </p:blipFill>
          <p:spPr>
            <a:xfrm>
              <a:off x="457200" y="2971800"/>
              <a:ext cx="1066800" cy="1066800"/>
            </a:xfrm>
            <a:prstGeom prst="rect">
              <a:avLst/>
            </a:prstGeom>
            <a:noFill/>
            <a:ln>
              <a:noFill/>
            </a:ln>
          </p:spPr>
        </p:pic>
        <p:sp>
          <p:nvSpPr>
            <p:cNvPr id="1161" name="Google Shape;1161;p151"/>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1162" name="Google Shape;1162;p151"/>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1163" name="Google Shape;1163;p151"/>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52"/>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Mischa Taylor </a:t>
            </a:r>
            <a:endParaRPr/>
          </a:p>
        </p:txBody>
      </p:sp>
      <p:sp>
        <p:nvSpPr>
          <p:cNvPr id="1170" name="Google Shape;1170;p152">
            <a:hlinkClick r:id="rId3"/>
          </p:cNvPr>
          <p:cNvSpPr txBox="1"/>
          <p:nvPr/>
        </p:nvSpPr>
        <p:spPr>
          <a:xfrm>
            <a:off x="1941491" y="5350903"/>
            <a:ext cx="6857302" cy="3404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Survey of Test Kitchen Providers</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4"/>
              </a:rPr>
              <a:t>http://bit.ly/2a56kS2</a:t>
            </a:r>
            <a:endParaRPr/>
          </a:p>
        </p:txBody>
      </p:sp>
      <p:pic>
        <p:nvPicPr>
          <p:cNvPr descr="https://lh6.googleusercontent.com/J89uMCoZldr2F7U05nyGyNzRabK9HUqhd7gvcCdLZ9AJWHHbof22U5tfGoNSWI5vEe6vgq47woxvEBqK8UMKcwdlMpfls5yXOWWT723dWuEwIfLPMZ-Jvqti36zXoomS18wyM3kN2dc" id="1171" name="Google Shape;1171;p152"/>
          <p:cNvPicPr preferRelativeResize="0"/>
          <p:nvPr/>
        </p:nvPicPr>
        <p:blipFill rotWithShape="1">
          <a:blip r:embed="rId5">
            <a:alphaModFix/>
          </a:blip>
          <a:srcRect b="0" l="0" r="0" t="0"/>
          <a:stretch/>
        </p:blipFill>
        <p:spPr>
          <a:xfrm>
            <a:off x="309810" y="1901686"/>
            <a:ext cx="4505827" cy="3054626"/>
          </a:xfrm>
          <a:prstGeom prst="rect">
            <a:avLst/>
          </a:prstGeom>
          <a:noFill/>
          <a:ln>
            <a:noFill/>
          </a:ln>
        </p:spPr>
      </p:pic>
      <p:pic>
        <p:nvPicPr>
          <p:cNvPr descr="https://lh4.googleusercontent.com/L7i3wYw2KABL17IbFCCk4mvmgnLXSktq0f0YlYixBD4_9DIwAl5KXhdY1_1Js2vZFGN1GWnyQP6GlQ5doZeIFavTqeTVkuIN5AkhOxmZGwn02RkrNheuhbajZZTBCN0kRhGGFLDVgXU" id="1172" name="Google Shape;1172;p152"/>
          <p:cNvPicPr preferRelativeResize="0"/>
          <p:nvPr/>
        </p:nvPicPr>
        <p:blipFill rotWithShape="1">
          <a:blip r:embed="rId6">
            <a:alphaModFix/>
          </a:blip>
          <a:srcRect b="0" l="0" r="0" t="0"/>
          <a:stretch/>
        </p:blipFill>
        <p:spPr>
          <a:xfrm>
            <a:off x="5023462" y="1966051"/>
            <a:ext cx="3715173" cy="2990261"/>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Containers as a Solution</a:t>
            </a:r>
            <a:endParaRPr/>
          </a:p>
        </p:txBody>
      </p:sp>
      <p:pic>
        <p:nvPicPr>
          <p:cNvPr id="213" name="Google Shape;213;p36"/>
          <p:cNvPicPr preferRelativeResize="0"/>
          <p:nvPr>
            <p:ph idx="1" type="body"/>
          </p:nvPr>
        </p:nvPicPr>
        <p:blipFill rotWithShape="1">
          <a:blip r:embed="rId3">
            <a:alphaModFix/>
          </a:blip>
          <a:srcRect b="0" l="0" r="0" t="0"/>
          <a:stretch/>
        </p:blipFill>
        <p:spPr>
          <a:xfrm>
            <a:off x="457200" y="1981200"/>
            <a:ext cx="8229600" cy="345678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53"/>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Rancher</a:t>
            </a:r>
            <a:endParaRPr/>
          </a:p>
        </p:txBody>
      </p:sp>
      <p:sp>
        <p:nvSpPr>
          <p:cNvPr id="1179" name="Google Shape;1179;p153"/>
          <p:cNvSpPr txBox="1"/>
          <p:nvPr/>
        </p:nvSpPr>
        <p:spPr>
          <a:xfrm>
            <a:off x="2816746" y="5412514"/>
            <a:ext cx="6065546" cy="5882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Docker-based Build Pipelines</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http://bit.ly/2aHtu0K</a:t>
            </a:r>
            <a:endParaRPr/>
          </a:p>
        </p:txBody>
      </p:sp>
      <p:pic>
        <p:nvPicPr>
          <p:cNvPr descr="https://lh6.googleusercontent.com/1j9zxfFgKpXNIyQJ8nz4NpVrcv7elBjn51WxyeXOt5Mq6YjSv4JOtoXgBJzcM8xLQOSYwrobsap3qXpouhcx5n9YoeDX_9nunq51ZyJ1uHZTfGsfZZ6zHFT7Jp7VZ7L-5-qL7h5juUM" id="1180" name="Google Shape;1180;p153"/>
          <p:cNvPicPr preferRelativeResize="0"/>
          <p:nvPr/>
        </p:nvPicPr>
        <p:blipFill rotWithShape="1">
          <a:blip r:embed="rId4">
            <a:alphaModFix/>
          </a:blip>
          <a:srcRect b="0" l="0" r="0" t="0"/>
          <a:stretch/>
        </p:blipFill>
        <p:spPr>
          <a:xfrm>
            <a:off x="1876926" y="1592179"/>
            <a:ext cx="5390146" cy="3673641"/>
          </a:xfrm>
          <a:prstGeom prst="rect">
            <a:avLst/>
          </a:prstGeom>
          <a:noFill/>
          <a:ln>
            <a:noFill/>
          </a:ln>
        </p:spPr>
      </p:pic>
      <p:pic>
        <p:nvPicPr>
          <p:cNvPr id="1181" name="Google Shape;1181;p153"/>
          <p:cNvPicPr preferRelativeResize="0"/>
          <p:nvPr/>
        </p:nvPicPr>
        <p:blipFill rotWithShape="1">
          <a:blip r:embed="rId5">
            <a:alphaModFix/>
          </a:blip>
          <a:srcRect b="0" l="0" r="0" t="0"/>
          <a:stretch/>
        </p:blipFill>
        <p:spPr>
          <a:xfrm>
            <a:off x="7303167" y="1002112"/>
            <a:ext cx="1731334" cy="1038801"/>
          </a:xfrm>
          <a:prstGeom prst="rect">
            <a:avLst/>
          </a:prstGeom>
          <a:noFill/>
          <a:ln>
            <a:noFill/>
          </a:ln>
        </p:spPr>
      </p:pic>
    </p:spTree>
  </p:cSld>
  <p:clrMapOvr>
    <a:masterClrMapping/>
  </p:clrMapOvr>
  <p:transition spd="slow">
    <p:push/>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54"/>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Robert Greiner</a:t>
            </a:r>
            <a:endParaRPr/>
          </a:p>
        </p:txBody>
      </p:sp>
      <p:sp>
        <p:nvSpPr>
          <p:cNvPr id="1188" name="Google Shape;1188;p154"/>
          <p:cNvSpPr txBox="1"/>
          <p:nvPr/>
        </p:nvSpPr>
        <p:spPr>
          <a:xfrm>
            <a:off x="2816746" y="5412514"/>
            <a:ext cx="6065546" cy="5882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Continuous Integration with Docker</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http://bit.ly/2aeA1io</a:t>
            </a:r>
            <a:endParaRPr/>
          </a:p>
        </p:txBody>
      </p:sp>
      <p:pic>
        <p:nvPicPr>
          <p:cNvPr id="1189" name="Google Shape;1189;p154"/>
          <p:cNvPicPr preferRelativeResize="0"/>
          <p:nvPr/>
        </p:nvPicPr>
        <p:blipFill rotWithShape="1">
          <a:blip r:embed="rId4">
            <a:alphaModFix/>
          </a:blip>
          <a:srcRect b="0" l="0" r="0" t="0"/>
          <a:stretch/>
        </p:blipFill>
        <p:spPr>
          <a:xfrm>
            <a:off x="1199063" y="1688369"/>
            <a:ext cx="6745872" cy="3792994"/>
          </a:xfrm>
          <a:prstGeom prst="rect">
            <a:avLst/>
          </a:prstGeom>
          <a:noFill/>
          <a:ln>
            <a:noFill/>
          </a:ln>
        </p:spPr>
      </p:pic>
    </p:spTree>
  </p:cSld>
  <p:clrMapOvr>
    <a:masterClrMapping/>
  </p:clrMapOvr>
  <p:transition spd="slow">
    <p:push/>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55"/>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According to Vallard</a:t>
            </a:r>
            <a:endParaRPr/>
          </a:p>
        </p:txBody>
      </p:sp>
      <p:sp>
        <p:nvSpPr>
          <p:cNvPr id="1196" name="Google Shape;1196;p155"/>
          <p:cNvSpPr txBox="1"/>
          <p:nvPr/>
        </p:nvSpPr>
        <p:spPr>
          <a:xfrm>
            <a:off x="2816746" y="5412514"/>
            <a:ext cx="6065546" cy="588236"/>
          </a:xfrm>
          <a:prstGeom prst="rect">
            <a:avLst/>
          </a:prstGeom>
          <a:noFill/>
          <a:ln>
            <a:noFill/>
          </a:ln>
        </p:spPr>
        <p:txBody>
          <a:bodyPr anchorCtr="0" anchor="t" bIns="34275" lIns="0" spcFirstLastPara="1" rIns="0" wrap="square" tIns="34275">
            <a:noAutofit/>
          </a:bodyPr>
          <a:lstStyle/>
          <a:p>
            <a:pPr indent="0" lvl="0" marL="0" marR="0" rtl="0" algn="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Proxima Nova"/>
                <a:ea typeface="Proxima Nova"/>
                <a:cs typeface="Proxima Nova"/>
                <a:sym typeface="Proxima Nova"/>
              </a:rPr>
              <a:t>Link to Blog: Continuous Delivery of a Simple Web Application</a:t>
            </a:r>
            <a:endParaRPr/>
          </a:p>
          <a:p>
            <a:pPr indent="0" lvl="0" marL="0" marR="0" rtl="0" algn="r">
              <a:lnSpc>
                <a:spcPct val="100000"/>
              </a:lnSpc>
              <a:spcBef>
                <a:spcPts val="270"/>
              </a:spcBef>
              <a:spcAft>
                <a:spcPts val="0"/>
              </a:spcAft>
              <a:buClr>
                <a:schemeClr val="dk1"/>
              </a:buClr>
              <a:buSzPts val="338"/>
              <a:buFont typeface="Arial"/>
              <a:buNone/>
            </a:pPr>
            <a:r>
              <a:rPr b="0" i="0" lang="en-US" sz="1350" u="sng" cap="none" strike="noStrike">
                <a:solidFill>
                  <a:schemeClr val="hlink"/>
                </a:solidFill>
                <a:latin typeface="Proxima Nova"/>
                <a:ea typeface="Proxima Nova"/>
                <a:cs typeface="Proxima Nova"/>
                <a:sym typeface="Proxima Nova"/>
                <a:hlinkClick r:id="rId3"/>
              </a:rPr>
              <a:t>http://bit.ly/2asS8G3</a:t>
            </a:r>
            <a:endParaRPr/>
          </a:p>
        </p:txBody>
      </p:sp>
      <p:pic>
        <p:nvPicPr>
          <p:cNvPr id="1197" name="Google Shape;1197;p155"/>
          <p:cNvPicPr preferRelativeResize="0"/>
          <p:nvPr/>
        </p:nvPicPr>
        <p:blipFill rotWithShape="1">
          <a:blip r:embed="rId4">
            <a:alphaModFix/>
          </a:blip>
          <a:srcRect b="0" l="0" r="0" t="0"/>
          <a:stretch/>
        </p:blipFill>
        <p:spPr>
          <a:xfrm>
            <a:off x="716085" y="1747326"/>
            <a:ext cx="7711830" cy="3654299"/>
          </a:xfrm>
          <a:prstGeom prst="rect">
            <a:avLst/>
          </a:prstGeom>
          <a:noFill/>
          <a:ln>
            <a:noFill/>
          </a:ln>
        </p:spPr>
      </p:pic>
    </p:spTree>
  </p:cSld>
  <p:clrMapOvr>
    <a:masterClrMapping/>
  </p:clrMapOvr>
  <p:transition spd="slow">
    <p:push/>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56"/>
          <p:cNvSpPr txBox="1"/>
          <p:nvPr>
            <p:ph type="ctrTitle"/>
          </p:nvPr>
        </p:nvSpPr>
        <p:spPr>
          <a:xfrm>
            <a:off x="354840" y="426327"/>
            <a:ext cx="7818461" cy="4130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F6198"/>
              </a:buClr>
              <a:buSzPts val="675"/>
              <a:buFont typeface="Proxima Nova"/>
              <a:buNone/>
            </a:pPr>
            <a:r>
              <a:rPr b="1" i="0" lang="en-US" sz="2700" u="none" cap="none" strike="noStrike">
                <a:solidFill>
                  <a:srgbClr val="4F6198"/>
                </a:solidFill>
                <a:latin typeface="Proxima Nova"/>
                <a:ea typeface="Proxima Nova"/>
                <a:cs typeface="Proxima Nova"/>
                <a:sym typeface="Proxima Nova"/>
              </a:rPr>
              <a:t>Docker Adoption &amp; Usage Data</a:t>
            </a:r>
            <a:endParaRPr/>
          </a:p>
        </p:txBody>
      </p:sp>
      <p:pic>
        <p:nvPicPr>
          <p:cNvPr id="1203" name="Google Shape;1203;p156"/>
          <p:cNvPicPr preferRelativeResize="0"/>
          <p:nvPr/>
        </p:nvPicPr>
        <p:blipFill rotWithShape="1">
          <a:blip r:embed="rId3">
            <a:alphaModFix/>
          </a:blip>
          <a:srcRect b="0" l="0" r="0" t="0"/>
          <a:stretch/>
        </p:blipFill>
        <p:spPr>
          <a:xfrm>
            <a:off x="660400" y="1511300"/>
            <a:ext cx="7802880" cy="382828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157"/>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Kubernetes</a:t>
            </a:r>
            <a:endParaRPr b="1" i="0" sz="6600" u="none" cap="none" strike="noStrike">
              <a:solidFill>
                <a:srgbClr val="0070C0"/>
              </a:solidFill>
              <a:latin typeface="Calibri"/>
              <a:ea typeface="Calibri"/>
              <a:cs typeface="Calibri"/>
              <a:sym typeface="Calibri"/>
            </a:endParaRPr>
          </a:p>
        </p:txBody>
      </p:sp>
      <p:cxnSp>
        <p:nvCxnSpPr>
          <p:cNvPr id="1209" name="Google Shape;1209;p157"/>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15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Advantages</a:t>
            </a:r>
            <a:endParaRPr b="1" i="0" sz="3600" u="none" cap="none" strike="noStrike">
              <a:solidFill>
                <a:schemeClr val="dk1"/>
              </a:solidFill>
              <a:latin typeface="Calibri"/>
              <a:ea typeface="Calibri"/>
              <a:cs typeface="Calibri"/>
              <a:sym typeface="Calibri"/>
            </a:endParaRPr>
          </a:p>
        </p:txBody>
      </p:sp>
      <p:sp>
        <p:nvSpPr>
          <p:cNvPr id="1215" name="Google Shape;1215;p158"/>
          <p:cNvSpPr txBox="1"/>
          <p:nvPr>
            <p:ph idx="1" type="body"/>
          </p:nvPr>
        </p:nvSpPr>
        <p:spPr>
          <a:xfrm>
            <a:off x="628650" y="1524001"/>
            <a:ext cx="7677150" cy="2057399"/>
          </a:xfrm>
          <a:prstGeom prst="rect">
            <a:avLst/>
          </a:prstGeom>
          <a:noFill/>
          <a:ln>
            <a:noFill/>
          </a:ln>
        </p:spPr>
        <p:txBody>
          <a:bodyPr anchorCtr="0" anchor="t" bIns="91425" lIns="91425" spcFirstLastPara="1" rIns="91425" wrap="square" tIns="91425">
            <a:noAutofit/>
          </a:bodyPr>
          <a:lstStyle/>
          <a:p>
            <a:pPr indent="-139700" lvl="0" marL="342900" marR="0" rtl="0" algn="l">
              <a:lnSpc>
                <a:spcPct val="80000"/>
              </a:lnSpc>
              <a:spcBef>
                <a:spcPts val="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Portable</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Isolated</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Lighter footprint &amp; overhead (vs VMs)</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Simplify Devops practices</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Speed up Continuous Integration</a:t>
            </a:r>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Empower Microservice architectures and adoption</a:t>
            </a:r>
            <a:endParaRPr/>
          </a:p>
          <a:p>
            <a:pPr indent="0" lvl="0" marL="342900" marR="0" rtl="0" algn="l">
              <a:lnSpc>
                <a:spcPct val="80000"/>
              </a:lnSpc>
              <a:spcBef>
                <a:spcPts val="640"/>
              </a:spcBef>
              <a:spcAft>
                <a:spcPts val="0"/>
              </a:spcAft>
              <a:buClr>
                <a:schemeClr val="dk1"/>
              </a:buClr>
              <a:buSzPts val="2720"/>
              <a:buFont typeface="Calibri"/>
              <a:buNone/>
            </a:pPr>
            <a:r>
              <a:t/>
            </a:r>
            <a:endParaRPr b="0" i="0" sz="2720" u="none" cap="none" strike="noStrike">
              <a:solidFill>
                <a:schemeClr val="dk1"/>
              </a:solidFill>
              <a:latin typeface="Calibri"/>
              <a:ea typeface="Calibri"/>
              <a:cs typeface="Calibri"/>
              <a:sym typeface="Calibri"/>
            </a:endParaRPr>
          </a:p>
        </p:txBody>
      </p:sp>
      <p:pic>
        <p:nvPicPr>
          <p:cNvPr id="1216" name="Google Shape;1216;p158"/>
          <p:cNvPicPr preferRelativeResize="0"/>
          <p:nvPr/>
        </p:nvPicPr>
        <p:blipFill rotWithShape="1">
          <a:blip r:embed="rId3">
            <a:alphaModFix/>
          </a:blip>
          <a:srcRect b="0" l="0" r="0" t="0"/>
          <a:stretch/>
        </p:blipFill>
        <p:spPr>
          <a:xfrm>
            <a:off x="1676400" y="3886200"/>
            <a:ext cx="5118100" cy="2073046"/>
          </a:xfrm>
          <a:prstGeom prst="rect">
            <a:avLst/>
          </a:prstGeom>
          <a:noFill/>
          <a:ln>
            <a:noFill/>
          </a:ln>
        </p:spPr>
      </p:pic>
      <p:cxnSp>
        <p:nvCxnSpPr>
          <p:cNvPr id="1217" name="Google Shape;1217;p158"/>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5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Challenges with multiple containers</a:t>
            </a:r>
            <a:endParaRPr b="1" i="0" sz="3600" u="none" cap="none" strike="noStrike">
              <a:solidFill>
                <a:schemeClr val="dk1"/>
              </a:solidFill>
              <a:latin typeface="Calibri"/>
              <a:ea typeface="Calibri"/>
              <a:cs typeface="Calibri"/>
              <a:sym typeface="Calibri"/>
            </a:endParaRPr>
          </a:p>
        </p:txBody>
      </p:sp>
      <p:pic>
        <p:nvPicPr>
          <p:cNvPr id="1223" name="Google Shape;1223;p159"/>
          <p:cNvPicPr preferRelativeResize="0"/>
          <p:nvPr>
            <p:ph idx="1" type="body"/>
          </p:nvPr>
        </p:nvPicPr>
        <p:blipFill rotWithShape="1">
          <a:blip r:embed="rId3">
            <a:alphaModFix/>
          </a:blip>
          <a:srcRect b="0" l="0" r="0" t="0"/>
          <a:stretch/>
        </p:blipFill>
        <p:spPr>
          <a:xfrm>
            <a:off x="247650" y="1752601"/>
            <a:ext cx="4055469" cy="3200400"/>
          </a:xfrm>
          <a:prstGeom prst="rect">
            <a:avLst/>
          </a:prstGeom>
          <a:noFill/>
          <a:ln>
            <a:noFill/>
          </a:ln>
        </p:spPr>
      </p:pic>
      <p:sp>
        <p:nvSpPr>
          <p:cNvPr id="1224" name="Google Shape;1224;p159"/>
          <p:cNvSpPr txBox="1"/>
          <p:nvPr/>
        </p:nvSpPr>
        <p:spPr>
          <a:xfrm>
            <a:off x="4648200" y="1752601"/>
            <a:ext cx="4191000" cy="2862322"/>
          </a:xfrm>
          <a:prstGeom prst="rect">
            <a:avLst/>
          </a:prstGeom>
          <a:noFill/>
          <a:ln>
            <a:noFill/>
          </a:ln>
        </p:spPr>
        <p:txBody>
          <a:bodyPr anchorCtr="0" anchor="t" bIns="45700" lIns="91425" spcFirstLastPara="1" rIns="91425" wrap="square" tIns="45700">
            <a:no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to scale?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Once I scale, where are they?</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do my containers find each other?</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should I manage port conflicts?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What if a host fails?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to update them? Health checks?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How will I track their logs?</a:t>
            </a:r>
            <a:endParaRPr b="0" i="0" sz="1400" u="none" cap="none" strike="noStrike">
              <a:solidFill>
                <a:srgbClr val="000000"/>
              </a:solidFill>
              <a:latin typeface="Arial"/>
              <a:ea typeface="Arial"/>
              <a:cs typeface="Arial"/>
              <a:sym typeface="Arial"/>
            </a:endParaRPr>
          </a:p>
        </p:txBody>
      </p:sp>
      <p:cxnSp>
        <p:nvCxnSpPr>
          <p:cNvPr id="1225" name="Google Shape;1225;p159"/>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16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Container Orchestration Tools</a:t>
            </a:r>
            <a:endParaRPr b="1" i="0" sz="3600" u="none" cap="none" strike="noStrike">
              <a:solidFill>
                <a:schemeClr val="dk1"/>
              </a:solidFill>
              <a:latin typeface="Calibri"/>
              <a:ea typeface="Calibri"/>
              <a:cs typeface="Calibri"/>
              <a:sym typeface="Calibri"/>
            </a:endParaRPr>
          </a:p>
        </p:txBody>
      </p:sp>
      <p:sp>
        <p:nvSpPr>
          <p:cNvPr id="1231" name="Google Shape;1231;p160"/>
          <p:cNvSpPr txBox="1"/>
          <p:nvPr>
            <p:ph idx="1" type="body"/>
          </p:nvPr>
        </p:nvSpPr>
        <p:spPr>
          <a:xfrm>
            <a:off x="628650" y="1524001"/>
            <a:ext cx="7886700" cy="761999"/>
          </a:xfrm>
          <a:prstGeom prst="rect">
            <a:avLst/>
          </a:prstGeom>
          <a:noFill/>
          <a:ln>
            <a:noFill/>
          </a:ln>
        </p:spPr>
        <p:txBody>
          <a:bodyPr anchorCtr="0" anchor="t" bIns="91425" lIns="91425" spcFirstLastPara="1" rIns="91425" wrap="square" tIns="91425">
            <a:noAutofit/>
          </a:bodyPr>
          <a:lstStyle/>
          <a:p>
            <a:pPr indent="-139700" lvl="0" marL="342900" marR="0" rtl="0" algn="l">
              <a:lnSpc>
                <a:spcPct val="80000"/>
              </a:lnSpc>
              <a:spcBef>
                <a:spcPts val="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The three most popular are: Kubernetes, Docker Swam &amp; Mesos</a:t>
            </a:r>
            <a:endParaRPr b="0" i="0" sz="2040" u="none" cap="none" strike="noStrike">
              <a:solidFill>
                <a:schemeClr val="dk1"/>
              </a:solidFill>
              <a:latin typeface="Calibri"/>
              <a:ea typeface="Calibri"/>
              <a:cs typeface="Calibri"/>
              <a:sym typeface="Calibri"/>
            </a:endParaRPr>
          </a:p>
          <a:p>
            <a:pPr indent="-139700" lvl="0" marL="342900" marR="0" rtl="0" algn="l">
              <a:lnSpc>
                <a:spcPct val="80000"/>
              </a:lnSpc>
              <a:spcBef>
                <a:spcPts val="640"/>
              </a:spcBef>
              <a:spcAft>
                <a:spcPts val="0"/>
              </a:spcAft>
              <a:buClr>
                <a:schemeClr val="dk1"/>
              </a:buClr>
              <a:buSzPts val="2040"/>
              <a:buFont typeface="Calibri"/>
              <a:buChar char="•"/>
            </a:pPr>
            <a:r>
              <a:rPr b="0" i="0" lang="en-US" sz="2040" u="none" cap="none" strike="noStrike">
                <a:solidFill>
                  <a:schemeClr val="dk1"/>
                </a:solidFill>
                <a:latin typeface="Calibri"/>
                <a:ea typeface="Calibri"/>
                <a:cs typeface="Calibri"/>
                <a:sym typeface="Calibri"/>
              </a:rPr>
              <a:t>Kubernetes has become the unofficial standard</a:t>
            </a:r>
            <a:endParaRPr b="0" i="0" sz="2040" u="none" cap="none" strike="noStrike">
              <a:solidFill>
                <a:schemeClr val="dk1"/>
              </a:solidFill>
              <a:latin typeface="Calibri"/>
              <a:ea typeface="Calibri"/>
              <a:cs typeface="Calibri"/>
              <a:sym typeface="Calibri"/>
            </a:endParaRPr>
          </a:p>
        </p:txBody>
      </p:sp>
      <p:pic>
        <p:nvPicPr>
          <p:cNvPr id="1232" name="Google Shape;1232;p160"/>
          <p:cNvPicPr preferRelativeResize="0"/>
          <p:nvPr/>
        </p:nvPicPr>
        <p:blipFill rotWithShape="1">
          <a:blip r:embed="rId3">
            <a:alphaModFix/>
          </a:blip>
          <a:srcRect b="0" l="0" r="0" t="0"/>
          <a:stretch/>
        </p:blipFill>
        <p:spPr>
          <a:xfrm>
            <a:off x="1219200" y="2362200"/>
            <a:ext cx="6943663" cy="3672879"/>
          </a:xfrm>
          <a:prstGeom prst="rect">
            <a:avLst/>
          </a:prstGeom>
          <a:noFill/>
          <a:ln>
            <a:noFill/>
          </a:ln>
        </p:spPr>
      </p:pic>
      <p:cxnSp>
        <p:nvCxnSpPr>
          <p:cNvPr id="1233" name="Google Shape;1233;p160"/>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16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What is Kubernetes?</a:t>
            </a:r>
            <a:endParaRPr/>
          </a:p>
        </p:txBody>
      </p:sp>
      <p:sp>
        <p:nvSpPr>
          <p:cNvPr id="1239" name="Google Shape;1239;p161"/>
          <p:cNvSpPr txBox="1"/>
          <p:nvPr>
            <p:ph idx="1" type="body"/>
          </p:nvPr>
        </p:nvSpPr>
        <p:spPr>
          <a:xfrm>
            <a:off x="457200" y="1828800"/>
            <a:ext cx="83058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Kubernetes is inspired from an internal Google project called Borg</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Open source project managed by the Linux Foundation</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Unified API for deploying web applications, batch jobs, and databases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Decouples applications from machines through containers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Declarative approach to deploying applications</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Automates application configuration through service discovery</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Maintains and tracks the global view of the cluster</a:t>
            </a:r>
            <a:endParaRPr/>
          </a:p>
          <a:p>
            <a:pPr indent="-139700" lvl="0" marL="342900" marR="0" rtl="0" algn="l">
              <a:lnSpc>
                <a:spcPct val="100000"/>
              </a:lnSpc>
              <a:spcBef>
                <a:spcPts val="64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APIs for deployment workflows</a:t>
            </a:r>
            <a:endParaRPr/>
          </a:p>
          <a:p>
            <a:pPr indent="-114300" lvl="1" marL="742950" marR="0" rtl="0" algn="l">
              <a:lnSpc>
                <a:spcPct val="100000"/>
              </a:lnSpc>
              <a:spcBef>
                <a:spcPts val="5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Rolling updates, canary deploys, and blue-green deployments</a:t>
            </a:r>
            <a:endParaRPr/>
          </a:p>
        </p:txBody>
      </p:sp>
      <p:cxnSp>
        <p:nvCxnSpPr>
          <p:cNvPr id="1240" name="Google Shape;1240;p16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62"/>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Architecture</a:t>
            </a:r>
            <a:endParaRPr/>
          </a:p>
        </p:txBody>
      </p:sp>
      <p:cxnSp>
        <p:nvCxnSpPr>
          <p:cNvPr id="1246" name="Google Shape;1246;p162"/>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247" name="Google Shape;1247;p162"/>
          <p:cNvSpPr/>
          <p:nvPr/>
        </p:nvSpPr>
        <p:spPr>
          <a:xfrm>
            <a:off x="3352800" y="1676400"/>
            <a:ext cx="1600200" cy="4191000"/>
          </a:xfrm>
          <a:prstGeom prst="rect">
            <a:avLst/>
          </a:prstGeom>
          <a:solidFill>
            <a:srgbClr val="36609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Kubernetes Master</a:t>
            </a:r>
            <a:endParaRPr/>
          </a:p>
        </p:txBody>
      </p:sp>
      <p:sp>
        <p:nvSpPr>
          <p:cNvPr id="1248" name="Google Shape;1248;p162"/>
          <p:cNvSpPr/>
          <p:nvPr/>
        </p:nvSpPr>
        <p:spPr>
          <a:xfrm>
            <a:off x="5524500" y="2018896"/>
            <a:ext cx="990600" cy="66516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1</a:t>
            </a:r>
            <a:endParaRPr/>
          </a:p>
        </p:txBody>
      </p:sp>
      <p:sp>
        <p:nvSpPr>
          <p:cNvPr id="1249" name="Google Shape;1249;p162"/>
          <p:cNvSpPr/>
          <p:nvPr/>
        </p:nvSpPr>
        <p:spPr>
          <a:xfrm>
            <a:off x="5562600" y="2967032"/>
            <a:ext cx="990600" cy="66516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2</a:t>
            </a:r>
            <a:endParaRPr/>
          </a:p>
        </p:txBody>
      </p:sp>
      <p:sp>
        <p:nvSpPr>
          <p:cNvPr id="1250" name="Google Shape;1250;p162"/>
          <p:cNvSpPr/>
          <p:nvPr/>
        </p:nvSpPr>
        <p:spPr>
          <a:xfrm>
            <a:off x="5524500" y="3845716"/>
            <a:ext cx="990600" cy="66516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3</a:t>
            </a:r>
            <a:endParaRPr/>
          </a:p>
        </p:txBody>
      </p:sp>
      <p:sp>
        <p:nvSpPr>
          <p:cNvPr id="1251" name="Google Shape;1251;p162"/>
          <p:cNvSpPr/>
          <p:nvPr/>
        </p:nvSpPr>
        <p:spPr>
          <a:xfrm>
            <a:off x="5562600" y="4724400"/>
            <a:ext cx="990600" cy="66516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Node n</a:t>
            </a:r>
            <a:endParaRPr/>
          </a:p>
        </p:txBody>
      </p:sp>
      <p:sp>
        <p:nvSpPr>
          <p:cNvPr id="1252" name="Google Shape;1252;p162"/>
          <p:cNvSpPr/>
          <p:nvPr/>
        </p:nvSpPr>
        <p:spPr>
          <a:xfrm>
            <a:off x="7315200" y="2378072"/>
            <a:ext cx="1295400" cy="3011496"/>
          </a:xfrm>
          <a:prstGeom prst="rect">
            <a:avLst/>
          </a:prstGeom>
          <a:solidFill>
            <a:srgbClr val="B2A0C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3" name="Google Shape;1253;p162"/>
          <p:cNvSpPr txBox="1"/>
          <p:nvPr/>
        </p:nvSpPr>
        <p:spPr>
          <a:xfrm>
            <a:off x="7447374" y="5498068"/>
            <a:ext cx="103105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Registry</a:t>
            </a:r>
            <a:endParaRPr/>
          </a:p>
        </p:txBody>
      </p:sp>
      <p:sp>
        <p:nvSpPr>
          <p:cNvPr id="1254" name="Google Shape;1254;p162"/>
          <p:cNvSpPr/>
          <p:nvPr/>
        </p:nvSpPr>
        <p:spPr>
          <a:xfrm>
            <a:off x="762000" y="2060850"/>
            <a:ext cx="914400" cy="906182"/>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API</a:t>
            </a:r>
            <a:endParaRPr/>
          </a:p>
        </p:txBody>
      </p:sp>
      <p:sp>
        <p:nvSpPr>
          <p:cNvPr id="1255" name="Google Shape;1255;p162"/>
          <p:cNvSpPr/>
          <p:nvPr/>
        </p:nvSpPr>
        <p:spPr>
          <a:xfrm>
            <a:off x="762000" y="3274216"/>
            <a:ext cx="914400" cy="906182"/>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UI</a:t>
            </a:r>
            <a:endParaRPr/>
          </a:p>
        </p:txBody>
      </p:sp>
      <p:sp>
        <p:nvSpPr>
          <p:cNvPr id="1256" name="Google Shape;1256;p162"/>
          <p:cNvSpPr/>
          <p:nvPr/>
        </p:nvSpPr>
        <p:spPr>
          <a:xfrm>
            <a:off x="762000" y="4483386"/>
            <a:ext cx="914400" cy="906182"/>
          </a:xfrm>
          <a:prstGeom prst="ellipse">
            <a:avLst/>
          </a:prstGeom>
          <a:solidFill>
            <a:srgbClr val="92CCD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CLI</a:t>
            </a:r>
            <a:endParaRPr/>
          </a:p>
        </p:txBody>
      </p:sp>
      <p:cxnSp>
        <p:nvCxnSpPr>
          <p:cNvPr id="1257" name="Google Shape;1257;p162"/>
          <p:cNvCxnSpPr>
            <a:stCxn id="1254" idx="6"/>
            <a:endCxn id="1247" idx="1"/>
          </p:cNvCxnSpPr>
          <p:nvPr/>
        </p:nvCxnSpPr>
        <p:spPr>
          <a:xfrm>
            <a:off x="1676400" y="2513941"/>
            <a:ext cx="1676400" cy="1257900"/>
          </a:xfrm>
          <a:prstGeom prst="straightConnector1">
            <a:avLst/>
          </a:prstGeom>
          <a:noFill/>
          <a:ln cap="flat" cmpd="sng" w="12700">
            <a:solidFill>
              <a:schemeClr val="dk1"/>
            </a:solidFill>
            <a:prstDash val="solid"/>
            <a:round/>
            <a:headEnd len="sm" w="sm" type="none"/>
            <a:tailEnd len="med" w="med" type="triangle"/>
          </a:ln>
        </p:spPr>
      </p:cxnSp>
      <p:cxnSp>
        <p:nvCxnSpPr>
          <p:cNvPr id="1258" name="Google Shape;1258;p162"/>
          <p:cNvCxnSpPr>
            <a:stCxn id="1255" idx="6"/>
          </p:cNvCxnSpPr>
          <p:nvPr/>
        </p:nvCxnSpPr>
        <p:spPr>
          <a:xfrm>
            <a:off x="1676400" y="3727307"/>
            <a:ext cx="1524000" cy="67200"/>
          </a:xfrm>
          <a:prstGeom prst="straightConnector1">
            <a:avLst/>
          </a:prstGeom>
          <a:noFill/>
          <a:ln cap="flat" cmpd="sng" w="12700">
            <a:solidFill>
              <a:schemeClr val="dk1"/>
            </a:solidFill>
            <a:prstDash val="solid"/>
            <a:round/>
            <a:headEnd len="sm" w="sm" type="none"/>
            <a:tailEnd len="med" w="med" type="triangle"/>
          </a:ln>
        </p:spPr>
      </p:cxnSp>
      <p:cxnSp>
        <p:nvCxnSpPr>
          <p:cNvPr id="1259" name="Google Shape;1259;p162"/>
          <p:cNvCxnSpPr>
            <a:stCxn id="1256" idx="6"/>
          </p:cNvCxnSpPr>
          <p:nvPr/>
        </p:nvCxnSpPr>
        <p:spPr>
          <a:xfrm flipH="1" rot="10800000">
            <a:off x="1676400" y="3825277"/>
            <a:ext cx="1600200" cy="1111200"/>
          </a:xfrm>
          <a:prstGeom prst="straightConnector1">
            <a:avLst/>
          </a:prstGeom>
          <a:noFill/>
          <a:ln cap="flat" cmpd="sng" w="12700">
            <a:solidFill>
              <a:schemeClr val="dk1"/>
            </a:solidFill>
            <a:prstDash val="solid"/>
            <a:round/>
            <a:headEnd len="sm" w="sm" type="none"/>
            <a:tailEnd len="med" w="med" type="triangle"/>
          </a:ln>
        </p:spPr>
      </p:cxnSp>
      <p:sp>
        <p:nvSpPr>
          <p:cNvPr id="1260" name="Google Shape;1260;p162"/>
          <p:cNvSpPr/>
          <p:nvPr/>
        </p:nvSpPr>
        <p:spPr>
          <a:xfrm>
            <a:off x="1981200" y="2351480"/>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1" name="Google Shape;1261;p162"/>
          <p:cNvSpPr/>
          <p:nvPr/>
        </p:nvSpPr>
        <p:spPr>
          <a:xfrm>
            <a:off x="1981200" y="3253831"/>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2" name="Google Shape;1262;p162"/>
          <p:cNvSpPr/>
          <p:nvPr/>
        </p:nvSpPr>
        <p:spPr>
          <a:xfrm>
            <a:off x="1981200" y="4133993"/>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3" name="Google Shape;1263;p162"/>
          <p:cNvSpPr/>
          <p:nvPr/>
        </p:nvSpPr>
        <p:spPr>
          <a:xfrm>
            <a:off x="7772400" y="2811064"/>
            <a:ext cx="304800" cy="332584"/>
          </a:xfrm>
          <a:prstGeom prst="flowChartInternalStorage">
            <a:avLst/>
          </a:prstGeom>
          <a:solidFill>
            <a:srgbClr val="0070C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4" name="Google Shape;1264;p162"/>
          <p:cNvSpPr/>
          <p:nvPr/>
        </p:nvSpPr>
        <p:spPr>
          <a:xfrm>
            <a:off x="7772400" y="3713415"/>
            <a:ext cx="304800" cy="332584"/>
          </a:xfrm>
          <a:prstGeom prst="flowChartInternalStorage">
            <a:avLst/>
          </a:prstGeom>
          <a:solidFill>
            <a:srgbClr val="76923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5" name="Google Shape;1265;p162"/>
          <p:cNvSpPr/>
          <p:nvPr/>
        </p:nvSpPr>
        <p:spPr>
          <a:xfrm>
            <a:off x="7772400" y="4593577"/>
            <a:ext cx="304800" cy="332584"/>
          </a:xfrm>
          <a:prstGeom prst="flowChartInternalStorage">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266" name="Google Shape;1266;p162"/>
          <p:cNvCxnSpPr>
            <a:endCxn id="1248" idx="1"/>
          </p:cNvCxnSpPr>
          <p:nvPr/>
        </p:nvCxnSpPr>
        <p:spPr>
          <a:xfrm>
            <a:off x="4953000" y="23514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267" name="Google Shape;1267;p162"/>
          <p:cNvCxnSpPr/>
          <p:nvPr/>
        </p:nvCxnSpPr>
        <p:spPr>
          <a:xfrm>
            <a:off x="4972050" y="3314296"/>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268" name="Google Shape;1268;p162"/>
          <p:cNvCxnSpPr/>
          <p:nvPr/>
        </p:nvCxnSpPr>
        <p:spPr>
          <a:xfrm>
            <a:off x="4953000" y="4218380"/>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269" name="Google Shape;1269;p162"/>
          <p:cNvCxnSpPr/>
          <p:nvPr/>
        </p:nvCxnSpPr>
        <p:spPr>
          <a:xfrm>
            <a:off x="4972050" y="5056984"/>
            <a:ext cx="571500" cy="0"/>
          </a:xfrm>
          <a:prstGeom prst="straightConnector1">
            <a:avLst/>
          </a:prstGeom>
          <a:noFill/>
          <a:ln cap="flat" cmpd="sng" w="12700">
            <a:solidFill>
              <a:schemeClr val="dk1"/>
            </a:solidFill>
            <a:prstDash val="solid"/>
            <a:round/>
            <a:headEnd len="sm" w="sm" type="none"/>
            <a:tailEnd len="med" w="med" type="triangle"/>
          </a:ln>
        </p:spPr>
      </p:cxnSp>
      <p:cxnSp>
        <p:nvCxnSpPr>
          <p:cNvPr id="1270" name="Google Shape;1270;p162"/>
          <p:cNvCxnSpPr/>
          <p:nvPr/>
        </p:nvCxnSpPr>
        <p:spPr>
          <a:xfrm>
            <a:off x="6515100" y="2250478"/>
            <a:ext cx="800100" cy="1532340"/>
          </a:xfrm>
          <a:prstGeom prst="straightConnector1">
            <a:avLst/>
          </a:prstGeom>
          <a:noFill/>
          <a:ln cap="flat" cmpd="sng" w="12700">
            <a:solidFill>
              <a:schemeClr val="dk1"/>
            </a:solidFill>
            <a:prstDash val="solid"/>
            <a:round/>
            <a:headEnd len="sm" w="sm" type="none"/>
            <a:tailEnd len="med" w="med" type="triangle"/>
          </a:ln>
        </p:spPr>
      </p:cxnSp>
      <p:cxnSp>
        <p:nvCxnSpPr>
          <p:cNvPr id="1271" name="Google Shape;1271;p162"/>
          <p:cNvCxnSpPr>
            <a:stCxn id="1249" idx="3"/>
            <a:endCxn id="1252" idx="1"/>
          </p:cNvCxnSpPr>
          <p:nvPr/>
        </p:nvCxnSpPr>
        <p:spPr>
          <a:xfrm>
            <a:off x="6553200" y="3299616"/>
            <a:ext cx="762000" cy="584100"/>
          </a:xfrm>
          <a:prstGeom prst="straightConnector1">
            <a:avLst/>
          </a:prstGeom>
          <a:noFill/>
          <a:ln cap="flat" cmpd="sng" w="12700">
            <a:solidFill>
              <a:schemeClr val="dk1"/>
            </a:solidFill>
            <a:prstDash val="solid"/>
            <a:round/>
            <a:headEnd len="sm" w="sm" type="none"/>
            <a:tailEnd len="med" w="med" type="triangle"/>
          </a:ln>
        </p:spPr>
      </p:cxnSp>
      <p:cxnSp>
        <p:nvCxnSpPr>
          <p:cNvPr id="1272" name="Google Shape;1272;p162"/>
          <p:cNvCxnSpPr/>
          <p:nvPr/>
        </p:nvCxnSpPr>
        <p:spPr>
          <a:xfrm flipH="1" rot="10800000">
            <a:off x="6515100" y="3959129"/>
            <a:ext cx="800100" cy="294480"/>
          </a:xfrm>
          <a:prstGeom prst="straightConnector1">
            <a:avLst/>
          </a:prstGeom>
          <a:noFill/>
          <a:ln cap="flat" cmpd="sng" w="12700">
            <a:solidFill>
              <a:schemeClr val="dk1"/>
            </a:solidFill>
            <a:prstDash val="solid"/>
            <a:round/>
            <a:headEnd len="sm" w="sm" type="none"/>
            <a:tailEnd len="med" w="med" type="triangle"/>
          </a:ln>
        </p:spPr>
      </p:cxnSp>
      <p:cxnSp>
        <p:nvCxnSpPr>
          <p:cNvPr id="1273" name="Google Shape;1273;p162"/>
          <p:cNvCxnSpPr/>
          <p:nvPr/>
        </p:nvCxnSpPr>
        <p:spPr>
          <a:xfrm flipH="1" rot="10800000">
            <a:off x="6553200" y="4031060"/>
            <a:ext cx="762000" cy="1173164"/>
          </a:xfrm>
          <a:prstGeom prst="straightConnector1">
            <a:avLst/>
          </a:prstGeom>
          <a:noFill/>
          <a:ln cap="flat" cmpd="sng" w="12700">
            <a:solidFill>
              <a:schemeClr val="dk1"/>
            </a:solidFill>
            <a:prstDash val="solid"/>
            <a:round/>
            <a:headEnd len="sm" w="sm" type="none"/>
            <a:tailEnd len="med" w="med" type="triangle"/>
          </a:ln>
        </p:spPr>
      </p:cxnSp>
      <p:sp>
        <p:nvSpPr>
          <p:cNvPr id="1274" name="Google Shape;1274;p162"/>
          <p:cNvSpPr txBox="1"/>
          <p:nvPr/>
        </p:nvSpPr>
        <p:spPr>
          <a:xfrm>
            <a:off x="1993736" y="1726718"/>
            <a:ext cx="1244764"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Yaml/Json</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config file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Developer Benefits</a:t>
            </a:r>
            <a:endParaRPr/>
          </a:p>
        </p:txBody>
      </p:sp>
      <p:sp>
        <p:nvSpPr>
          <p:cNvPr id="219" name="Google Shape;219;p37"/>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Build once...(finally) run anywhere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 clean, safe, hygienic and portable runtime environment for your app.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No worries about missing dependencies, packages and other pain points during subsequent deployments.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Run each app in its own isolated container, so you can run various versions of libraries and other dependencies for each app without worrying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Automate testing, integration, packaging...anything you can script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Reduce/eliminate concerns about compatibility on different platforms, either your own or your customers.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Cheap, zero-penalty containers to deploy services? A VM without the overhead of a VM? Instant replay and reset of image snapshots? That’s the power of Docker </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63"/>
          <p:cNvSpPr txBox="1"/>
          <p:nvPr>
            <p:ph type="title"/>
          </p:nvPr>
        </p:nvSpPr>
        <p:spPr>
          <a:xfrm>
            <a:off x="628650" y="-92072"/>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K8s Architecture - detailed</a:t>
            </a:r>
            <a:endParaRPr/>
          </a:p>
        </p:txBody>
      </p:sp>
      <p:cxnSp>
        <p:nvCxnSpPr>
          <p:cNvPr id="1280" name="Google Shape;1280;p163"/>
          <p:cNvCxnSpPr/>
          <p:nvPr/>
        </p:nvCxnSpPr>
        <p:spPr>
          <a:xfrm>
            <a:off x="304800" y="914399"/>
            <a:ext cx="8610600" cy="0"/>
          </a:xfrm>
          <a:prstGeom prst="straightConnector1">
            <a:avLst/>
          </a:prstGeom>
          <a:noFill/>
          <a:ln cap="flat" cmpd="sng" w="28575">
            <a:solidFill>
              <a:srgbClr val="A5A5A5"/>
            </a:solidFill>
            <a:prstDash val="solid"/>
            <a:round/>
            <a:headEnd len="sm" w="sm" type="none"/>
            <a:tailEnd len="sm" w="sm" type="none"/>
          </a:ln>
        </p:spPr>
      </p:cxnSp>
      <p:pic>
        <p:nvPicPr>
          <p:cNvPr id="1281" name="Google Shape;1281;p163"/>
          <p:cNvPicPr preferRelativeResize="0"/>
          <p:nvPr/>
        </p:nvPicPr>
        <p:blipFill rotWithShape="1">
          <a:blip r:embed="rId3">
            <a:alphaModFix/>
          </a:blip>
          <a:srcRect b="0" l="0" r="0" t="0"/>
          <a:stretch/>
        </p:blipFill>
        <p:spPr>
          <a:xfrm>
            <a:off x="533400" y="1066800"/>
            <a:ext cx="7835254" cy="577698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164"/>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
        <p:nvSpPr>
          <p:cNvPr id="1287" name="Google Shape;1287;p164"/>
          <p:cNvSpPr txBox="1"/>
          <p:nvPr/>
        </p:nvSpPr>
        <p:spPr>
          <a:xfrm>
            <a:off x="762000" y="4648200"/>
            <a:ext cx="320040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master: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API Server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Scheduler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Controller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etcd</a:t>
            </a:r>
            <a:endParaRPr b="0" i="0" sz="1600" u="none" cap="none" strike="noStrike">
              <a:solidFill>
                <a:srgbClr val="000000"/>
              </a:solidFill>
              <a:latin typeface="Arial"/>
              <a:ea typeface="Arial"/>
              <a:cs typeface="Arial"/>
              <a:sym typeface="Arial"/>
            </a:endParaRPr>
          </a:p>
        </p:txBody>
      </p:sp>
      <p:pic>
        <p:nvPicPr>
          <p:cNvPr id="1288" name="Google Shape;1288;p164"/>
          <p:cNvPicPr preferRelativeResize="0"/>
          <p:nvPr/>
        </p:nvPicPr>
        <p:blipFill rotWithShape="1">
          <a:blip r:embed="rId3">
            <a:alphaModFix/>
          </a:blip>
          <a:srcRect b="0" l="0" r="0" t="0"/>
          <a:stretch/>
        </p:blipFill>
        <p:spPr>
          <a:xfrm>
            <a:off x="533400" y="1219200"/>
            <a:ext cx="6248400" cy="324064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165"/>
          <p:cNvSpPr txBox="1"/>
          <p:nvPr>
            <p:ph idx="1" type="body"/>
          </p:nvPr>
        </p:nvSpPr>
        <p:spPr>
          <a:xfrm>
            <a:off x="304800" y="1143000"/>
            <a:ext cx="8382000" cy="4652963"/>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a:t>
            </a:r>
            <a:r>
              <a:rPr b="1" i="0" lang="en-US" sz="1800" u="none" cap="none" strike="noStrike">
                <a:solidFill>
                  <a:schemeClr val="dk1"/>
                </a:solidFill>
                <a:latin typeface="Calibri"/>
                <a:ea typeface="Calibri"/>
                <a:cs typeface="Calibri"/>
                <a:sym typeface="Calibri"/>
              </a:rPr>
              <a:t>API server</a:t>
            </a:r>
            <a:r>
              <a:rPr b="0" i="0" lang="en-US" sz="1800" u="none" cap="none" strike="noStrike">
                <a:solidFill>
                  <a:schemeClr val="dk1"/>
                </a:solidFill>
                <a:latin typeface="Calibri"/>
                <a:ea typeface="Calibri"/>
                <a:cs typeface="Calibri"/>
                <a:sym typeface="Calibri"/>
              </a:rPr>
              <a:t> is the entry points for all the REST commands used to control the cluster. It processes REST requests, validates them, and executes the bound business logic. The result state has to be persisted in the “etcd” component.</a:t>
            </a:r>
            <a:endParaRPr/>
          </a:p>
          <a:p>
            <a:pPr indent="-139700" lvl="0" marL="342900" marR="0" rtl="0" algn="l">
              <a:lnSpc>
                <a:spcPct val="150000"/>
              </a:lnSpc>
              <a:spcBef>
                <a:spcPts val="64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Etcd</a:t>
            </a:r>
            <a:r>
              <a:rPr b="0" i="0" lang="en-US" sz="1800" u="none" cap="none" strike="noStrike">
                <a:solidFill>
                  <a:schemeClr val="dk1"/>
                </a:solidFill>
                <a:latin typeface="Calibri"/>
                <a:ea typeface="Calibri"/>
                <a:cs typeface="Calibri"/>
                <a:sym typeface="Calibri"/>
              </a:rPr>
              <a:t>  is an open source, distributed key-value database; it acts as a single source of truth (SSOT) for all components of the Kubernetes cluster. Masters query etcd to retrieve various parameters of the state of the nodes, pods and containers. Etcd is considered a metadata service in Kubernetes.</a:t>
            </a:r>
            <a:endParaRPr b="0" i="0" sz="1800" u="none" cap="none" strike="noStrike">
              <a:solidFill>
                <a:schemeClr val="dk1"/>
              </a:solidFill>
              <a:latin typeface="Calibri"/>
              <a:ea typeface="Calibri"/>
              <a:cs typeface="Calibri"/>
              <a:sym typeface="Calibri"/>
            </a:endParaRPr>
          </a:p>
        </p:txBody>
      </p:sp>
      <p:sp>
        <p:nvSpPr>
          <p:cNvPr id="1294" name="Google Shape;1294;p165"/>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66"/>
          <p:cNvSpPr txBox="1"/>
          <p:nvPr>
            <p:ph idx="1" type="body"/>
          </p:nvPr>
        </p:nvSpPr>
        <p:spPr>
          <a:xfrm>
            <a:off x="304800" y="1143000"/>
            <a:ext cx="8382000" cy="4652963"/>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Controller Manager</a:t>
            </a:r>
            <a:r>
              <a:rPr b="0" i="0" lang="en-US" sz="1600" u="none" cap="none" strike="noStrike">
                <a:solidFill>
                  <a:schemeClr val="dk1"/>
                </a:solidFill>
                <a:latin typeface="Calibri"/>
                <a:ea typeface="Calibri"/>
                <a:cs typeface="Calibri"/>
                <a:sym typeface="Calibri"/>
              </a:rPr>
              <a:t> is responsible for most of the collectors that regulate the state of the cluster. In general, a controller can be considered a daemon that runs in nonterminating loop and is responsible for collecting and sending information to the API server. It works toward getting the shared state of cluster and then making changes to bring the current status of the server to the desired state. The key controllers are </a:t>
            </a:r>
            <a:r>
              <a:rPr b="1" i="0" lang="en-US" sz="1600" u="none" cap="none" strike="noStrike">
                <a:solidFill>
                  <a:schemeClr val="dk1"/>
                </a:solidFill>
                <a:latin typeface="Calibri"/>
                <a:ea typeface="Calibri"/>
                <a:cs typeface="Calibri"/>
                <a:sym typeface="Calibri"/>
              </a:rPr>
              <a:t>replication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endpoint controller</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namespace controller</a:t>
            </a:r>
            <a:r>
              <a:rPr b="0" i="0" lang="en-US" sz="1600" u="none" cap="none" strike="noStrike">
                <a:solidFill>
                  <a:schemeClr val="dk1"/>
                </a:solidFill>
                <a:latin typeface="Calibri"/>
                <a:ea typeface="Calibri"/>
                <a:cs typeface="Calibri"/>
                <a:sym typeface="Calibri"/>
              </a:rPr>
              <a:t>, and </a:t>
            </a:r>
            <a:r>
              <a:rPr b="1" i="0" lang="en-US" sz="1600" u="none" cap="none" strike="noStrike">
                <a:solidFill>
                  <a:schemeClr val="dk1"/>
                </a:solidFill>
                <a:latin typeface="Calibri"/>
                <a:ea typeface="Calibri"/>
                <a:cs typeface="Calibri"/>
                <a:sym typeface="Calibri"/>
              </a:rPr>
              <a:t>service account controller</a:t>
            </a:r>
            <a:r>
              <a:rPr b="0" i="0" lang="en-US" sz="1600" u="none" cap="none" strike="noStrike">
                <a:solidFill>
                  <a:schemeClr val="dk1"/>
                </a:solidFill>
                <a:latin typeface="Calibri"/>
                <a:ea typeface="Calibri"/>
                <a:cs typeface="Calibri"/>
                <a:sym typeface="Calibri"/>
              </a:rPr>
              <a:t>. The controller manager runs different kind of controllers to handle nodes, endpoints, etc.</a:t>
            </a:r>
            <a:endParaRPr/>
          </a:p>
          <a:p>
            <a:pPr indent="-139700" lvl="0" marL="342900" marR="0" rtl="0" algn="l">
              <a:lnSpc>
                <a:spcPct val="150000"/>
              </a:lnSpc>
              <a:spcBef>
                <a:spcPts val="640"/>
              </a:spcBef>
              <a:spcAft>
                <a:spcPts val="0"/>
              </a:spcAft>
              <a:buClr>
                <a:schemeClr val="dk1"/>
              </a:buClr>
              <a:buSzPts val="1600"/>
              <a:buFont typeface="Calibri"/>
              <a:buChar char="•"/>
            </a:pPr>
            <a:r>
              <a:rPr b="1" i="0" lang="en-US" sz="1600" u="none" cap="none" strike="noStrike">
                <a:solidFill>
                  <a:schemeClr val="dk1"/>
                </a:solidFill>
                <a:latin typeface="Calibri"/>
                <a:ea typeface="Calibri"/>
                <a:cs typeface="Calibri"/>
                <a:sym typeface="Calibri"/>
              </a:rPr>
              <a:t>Scheduler</a:t>
            </a:r>
            <a:r>
              <a:rPr b="0" i="0" lang="en-US" sz="1600" u="none" cap="none" strike="noStrike">
                <a:solidFill>
                  <a:schemeClr val="dk1"/>
                </a:solidFill>
                <a:latin typeface="Calibri"/>
                <a:ea typeface="Calibri"/>
                <a:cs typeface="Calibri"/>
                <a:sym typeface="Calibri"/>
              </a:rPr>
              <a:t>  is one of the key components of Kubernetes master. It is responsible for distributing the workload, tracking resource utilization on cluster nodes and selecting the nodes for the workloads to run. In other words, this is the mechanism responsible for allocating pods to available nodes. </a:t>
            </a:r>
            <a:endParaRPr/>
          </a:p>
          <a:p>
            <a:pPr indent="-38100" lvl="0" marL="342900" marR="0" rtl="0" algn="l">
              <a:lnSpc>
                <a:spcPct val="150000"/>
              </a:lnSpc>
              <a:spcBef>
                <a:spcPts val="64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1300" name="Google Shape;1300;p166"/>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Master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167"/>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Nodes</a:t>
            </a:r>
            <a:endParaRPr/>
          </a:p>
        </p:txBody>
      </p:sp>
      <p:sp>
        <p:nvSpPr>
          <p:cNvPr id="1306" name="Google Shape;1306;p167"/>
          <p:cNvSpPr txBox="1"/>
          <p:nvPr/>
        </p:nvSpPr>
        <p:spPr>
          <a:xfrm>
            <a:off x="762000" y="4648200"/>
            <a:ext cx="320040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Components of a node: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kubelet</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Kube-proxy</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Docker</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Fluentd</a:t>
            </a:r>
            <a:endParaRPr b="0" i="0" sz="1600" u="none" cap="none" strike="noStrike">
              <a:solidFill>
                <a:srgbClr val="000000"/>
              </a:solidFill>
              <a:latin typeface="Arial"/>
              <a:ea typeface="Arial"/>
              <a:cs typeface="Arial"/>
              <a:sym typeface="Arial"/>
            </a:endParaRPr>
          </a:p>
        </p:txBody>
      </p:sp>
      <p:pic>
        <p:nvPicPr>
          <p:cNvPr id="1307" name="Google Shape;1307;p167"/>
          <p:cNvPicPr preferRelativeResize="0"/>
          <p:nvPr/>
        </p:nvPicPr>
        <p:blipFill rotWithShape="1">
          <a:blip r:embed="rId3">
            <a:alphaModFix/>
          </a:blip>
          <a:srcRect b="0" l="0" r="0" t="0"/>
          <a:stretch/>
        </p:blipFill>
        <p:spPr>
          <a:xfrm>
            <a:off x="381000" y="1311272"/>
            <a:ext cx="6019800" cy="3184528"/>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168"/>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Kubelet</a:t>
            </a:r>
            <a:r>
              <a:rPr b="0" i="0" lang="en-US" sz="1800" u="none" cap="none" strike="noStrike">
                <a:solidFill>
                  <a:schemeClr val="dk1"/>
                </a:solidFill>
                <a:latin typeface="Calibri"/>
                <a:ea typeface="Calibri"/>
                <a:cs typeface="Calibri"/>
                <a:sym typeface="Calibri"/>
              </a:rPr>
              <a:t> Service on each node is responsible for relaying information to and from the control plane service. It interacts with etcd store to read configuration details and to write values </a:t>
            </a:r>
            <a:r>
              <a:rPr b="1" i="0" lang="en-US" sz="1800" u="none" cap="none" strike="noStrike">
                <a:solidFill>
                  <a:schemeClr val="dk1"/>
                </a:solidFill>
                <a:latin typeface="Calibri"/>
                <a:ea typeface="Calibri"/>
                <a:cs typeface="Calibri"/>
                <a:sym typeface="Calibri"/>
              </a:rPr>
              <a:t>via api-server</a:t>
            </a:r>
            <a:r>
              <a:rPr b="0" i="0" lang="en-US" sz="1800" u="none" cap="none" strike="noStrike">
                <a:solidFill>
                  <a:schemeClr val="dk1"/>
                </a:solidFill>
                <a:latin typeface="Calibri"/>
                <a:ea typeface="Calibri"/>
                <a:cs typeface="Calibri"/>
                <a:sym typeface="Calibri"/>
              </a:rPr>
              <a:t>. It communicates with the master component to receive commands and work. The kubelet process then assumes responsibility for maintaining the state of work and the node server. It manages network rules, port forwarding, etc.</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64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3" name="Google Shape;1313;p168"/>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Kubelet</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169"/>
          <p:cNvSpPr txBox="1"/>
          <p:nvPr>
            <p:ph idx="1" type="body"/>
          </p:nvPr>
        </p:nvSpPr>
        <p:spPr>
          <a:xfrm>
            <a:off x="381000" y="1600200"/>
            <a:ext cx="8382000" cy="3733800"/>
          </a:xfrm>
          <a:prstGeom prst="rect">
            <a:avLst/>
          </a:prstGeom>
          <a:noFill/>
          <a:ln>
            <a:noFill/>
          </a:ln>
        </p:spPr>
        <p:txBody>
          <a:bodyPr anchorCtr="0" anchor="t" bIns="91425" lIns="91425" spcFirstLastPara="1" rIns="91425" wrap="square" tIns="91425">
            <a:noAutofit/>
          </a:bodyPr>
          <a:lstStyle/>
          <a:p>
            <a:pPr indent="-139700" lvl="0" marL="3429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Kubernetes </a:t>
            </a:r>
            <a:r>
              <a:rPr b="1" i="0" lang="en-US" sz="1800" u="none" cap="none" strike="noStrike">
                <a:solidFill>
                  <a:schemeClr val="dk1"/>
                </a:solidFill>
                <a:latin typeface="Calibri"/>
                <a:ea typeface="Calibri"/>
                <a:cs typeface="Calibri"/>
                <a:sym typeface="Calibri"/>
              </a:rPr>
              <a:t>Proxy</a:t>
            </a:r>
            <a:r>
              <a:rPr b="0" i="0" lang="en-US" sz="1800" u="none" cap="none" strike="noStrike">
                <a:solidFill>
                  <a:schemeClr val="dk1"/>
                </a:solidFill>
                <a:latin typeface="Calibri"/>
                <a:ea typeface="Calibri"/>
                <a:cs typeface="Calibri"/>
                <a:sym typeface="Calibri"/>
              </a:rPr>
              <a:t> Service is a proxy service which runs on each node and helps in making services available to the external host. It helps in forwarding the request to correct containers and is capable of performing primitive load balancing. It makes sure that the networking environment is predictable and accessible and at the same time it is isolated as well. It manages pods on node, volumes, secrets, creating new containers’ health checkup, etc.</a:t>
            </a:r>
            <a:endParaRPr b="0" i="0" sz="1800" u="none" cap="none" strike="noStrike">
              <a:solidFill>
                <a:schemeClr val="dk1"/>
              </a:solidFill>
              <a:latin typeface="Calibri"/>
              <a:ea typeface="Calibri"/>
              <a:cs typeface="Calibri"/>
              <a:sym typeface="Calibri"/>
            </a:endParaRPr>
          </a:p>
        </p:txBody>
      </p:sp>
      <p:sp>
        <p:nvSpPr>
          <p:cNvPr id="1319" name="Google Shape;1319;p169"/>
          <p:cNvSpPr txBox="1"/>
          <p:nvPr>
            <p:ph type="title"/>
          </p:nvPr>
        </p:nvSpPr>
        <p:spPr>
          <a:xfrm>
            <a:off x="228600" y="1524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Node - Kubeproxy</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7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Installed in AWS</a:t>
            </a:r>
            <a:endParaRPr b="1" i="0" sz="3600" u="none" cap="none" strike="noStrike">
              <a:solidFill>
                <a:schemeClr val="dk1"/>
              </a:solidFill>
              <a:latin typeface="Calibri"/>
              <a:ea typeface="Calibri"/>
              <a:cs typeface="Calibri"/>
              <a:sym typeface="Calibri"/>
            </a:endParaRPr>
          </a:p>
        </p:txBody>
      </p:sp>
      <p:sp>
        <p:nvSpPr>
          <p:cNvPr id="1325" name="Google Shape;1325;p170"/>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Kubernetes installed in the machine (Just 1 master and is configured to use master to deploy pods)</a:t>
            </a:r>
            <a:endParaRPr/>
          </a:p>
          <a:p>
            <a:pPr indent="0" lvl="0" marL="203200" marR="0" rtl="0" algn="l">
              <a:lnSpc>
                <a:spcPct val="100000"/>
              </a:lnSpc>
              <a:spcBef>
                <a:spcPts val="640"/>
              </a:spcBef>
              <a:spcAft>
                <a:spcPts val="0"/>
              </a:spcAft>
              <a:buClr>
                <a:schemeClr val="dk1"/>
              </a:buClr>
              <a:buSzPts val="2200"/>
              <a:buFont typeface="Calibri"/>
              <a:buNone/>
            </a:pPr>
            <a:r>
              <a:rPr b="0" i="0" lang="en-US" sz="2200" u="none" cap="none" strike="noStrike">
                <a:solidFill>
                  <a:srgbClr val="953735"/>
                </a:solidFill>
                <a:latin typeface="Calibri"/>
                <a:ea typeface="Calibri"/>
                <a:cs typeface="Calibri"/>
                <a:sym typeface="Calibri"/>
              </a:rPr>
              <a:t>35.182.246.51 </a:t>
            </a:r>
            <a:endParaRPr b="0" i="0" sz="2200" u="none" cap="none" strike="noStrike">
              <a:solidFill>
                <a:srgbClr val="953735"/>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kubectl get nodes --all-namespaces -o wide</a:t>
            </a:r>
            <a:endParaRPr/>
          </a:p>
          <a:p>
            <a:pPr indent="0" lvl="0" marL="203200" marR="0" rtl="0" algn="l">
              <a:lnSpc>
                <a:spcPct val="100000"/>
              </a:lnSpc>
              <a:spcBef>
                <a:spcPts val="64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kubectl get services --all-namespaces -o wide</a:t>
            </a:r>
            <a:endParaRPr/>
          </a:p>
          <a:p>
            <a:pPr indent="0" lvl="0" marL="203200" marR="0" rtl="0" algn="l">
              <a:lnSpc>
                <a:spcPct val="100000"/>
              </a:lnSpc>
              <a:spcBef>
                <a:spcPts val="64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kubectl get pods --all-namespaces -o wide</a:t>
            </a:r>
            <a:endParaRPr b="0" i="0" sz="20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kubectl get deployment --all-namespaces -o wide</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71"/>
          <p:cNvSpPr txBox="1"/>
          <p:nvPr>
            <p:ph type="title"/>
          </p:nvPr>
        </p:nvSpPr>
        <p:spPr>
          <a:xfrm>
            <a:off x="628650" y="76200"/>
            <a:ext cx="7886700" cy="115887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Pods</a:t>
            </a:r>
            <a:endParaRPr/>
          </a:p>
        </p:txBody>
      </p:sp>
      <p:sp>
        <p:nvSpPr>
          <p:cNvPr id="1331" name="Google Shape;1331;p171"/>
          <p:cNvSpPr txBox="1"/>
          <p:nvPr>
            <p:ph idx="1" type="body"/>
          </p:nvPr>
        </p:nvSpPr>
        <p:spPr>
          <a:xfrm>
            <a:off x="5119722" y="4107854"/>
            <a:ext cx="4024278" cy="1892599"/>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Containers in a pod share </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IP address and port space</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Filesystem</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Storage (Volumnes)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Labels</a:t>
            </a:r>
            <a:endParaRPr/>
          </a:p>
          <a:p>
            <a:pPr indent="-107950" lvl="1" marL="742950" marR="0" rtl="0" algn="l">
              <a:lnSpc>
                <a:spcPct val="10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Secrets</a:t>
            </a:r>
            <a:endParaRPr/>
          </a:p>
          <a:p>
            <a:pPr indent="-19050" lvl="1" marL="742950" marR="0" rtl="0" algn="l">
              <a:lnSpc>
                <a:spcPct val="100000"/>
              </a:lnSpc>
              <a:spcBef>
                <a:spcPts val="56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1332" name="Google Shape;1332;p171"/>
          <p:cNvPicPr preferRelativeResize="0"/>
          <p:nvPr/>
        </p:nvPicPr>
        <p:blipFill rotWithShape="1">
          <a:blip r:embed="rId3">
            <a:alphaModFix/>
          </a:blip>
          <a:srcRect b="0" l="0" r="0" t="0"/>
          <a:stretch/>
        </p:blipFill>
        <p:spPr>
          <a:xfrm>
            <a:off x="608857" y="4073898"/>
            <a:ext cx="4539109" cy="1752600"/>
          </a:xfrm>
          <a:prstGeom prst="rect">
            <a:avLst/>
          </a:prstGeom>
          <a:noFill/>
          <a:ln>
            <a:noFill/>
          </a:ln>
        </p:spPr>
      </p:pic>
      <p:cxnSp>
        <p:nvCxnSpPr>
          <p:cNvPr id="1333" name="Google Shape;1333;p171"/>
          <p:cNvCxnSpPr/>
          <p:nvPr/>
        </p:nvCxnSpPr>
        <p:spPr>
          <a:xfrm>
            <a:off x="304800" y="1066800"/>
            <a:ext cx="8610600" cy="0"/>
          </a:xfrm>
          <a:prstGeom prst="straightConnector1">
            <a:avLst/>
          </a:prstGeom>
          <a:noFill/>
          <a:ln cap="flat" cmpd="sng" w="28575">
            <a:solidFill>
              <a:srgbClr val="A5A5A5"/>
            </a:solidFill>
            <a:prstDash val="solid"/>
            <a:round/>
            <a:headEnd len="sm" w="sm" type="none"/>
            <a:tailEnd len="sm" w="sm" type="none"/>
          </a:ln>
        </p:spPr>
      </p:cxnSp>
      <p:sp>
        <p:nvSpPr>
          <p:cNvPr id="1334" name="Google Shape;1334;p171"/>
          <p:cNvSpPr txBox="1"/>
          <p:nvPr/>
        </p:nvSpPr>
        <p:spPr>
          <a:xfrm>
            <a:off x="370733" y="1272477"/>
            <a:ext cx="8305800" cy="2361624"/>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smallest unit that can be scheduled to be deployed through K8s is called a </a:t>
            </a:r>
            <a:r>
              <a:rPr b="0" i="1" lang="en-US" sz="1800" u="none" cap="none" strike="noStrike">
                <a:solidFill>
                  <a:schemeClr val="dk1"/>
                </a:solidFill>
                <a:latin typeface="Calibri"/>
                <a:ea typeface="Calibri"/>
                <a:cs typeface="Calibri"/>
                <a:sym typeface="Calibri"/>
              </a:rPr>
              <a:t>pod</a:t>
            </a:r>
            <a:r>
              <a:rPr b="0" i="0" lang="en-US" sz="1800" u="none" cap="none" strike="noStrike">
                <a:solidFill>
                  <a:schemeClr val="dk1"/>
                </a:solidFill>
                <a:latin typeface="Calibri"/>
                <a:ea typeface="Calibri"/>
                <a:cs typeface="Calibri"/>
                <a:sym typeface="Calibri"/>
              </a:rPr>
              <a:t>.</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Homogeneous group of containers.</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This group of containers would share storage, Linux namespaces, cgroups, IP addresses. These are co-located, hence share resources and are always scheduled together.</a:t>
            </a:r>
            <a:endParaRPr/>
          </a:p>
          <a:p>
            <a:pPr indent="-139700" lvl="0" marL="342900" marR="0" rtl="0" algn="l">
              <a:lnSpc>
                <a:spcPct val="100000"/>
              </a:lnSpc>
              <a:spcBef>
                <a:spcPts val="64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Pods are not intended to live long. They are created, destroyed and re-created on demand, based on the state of the server and the service itself.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Google Shape;1339;p172"/>
          <p:cNvSpPr txBox="1"/>
          <p:nvPr/>
        </p:nvSpPr>
        <p:spPr>
          <a:xfrm>
            <a:off x="0" y="5541013"/>
            <a:ext cx="8763000"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is just creation of the pod. In order to expose it, a service must be created. In order for it to be respawned, a deployment or replication control must be created.</a:t>
            </a:r>
            <a:endParaRPr b="0" i="0" sz="1400" u="none" cap="none" strike="noStrike">
              <a:solidFill>
                <a:schemeClr val="dk1"/>
              </a:solidFill>
              <a:latin typeface="Arial"/>
              <a:ea typeface="Arial"/>
              <a:cs typeface="Arial"/>
              <a:sym typeface="Arial"/>
            </a:endParaRPr>
          </a:p>
        </p:txBody>
      </p:sp>
      <p:pic>
        <p:nvPicPr>
          <p:cNvPr id="1340" name="Google Shape;1340;p172"/>
          <p:cNvPicPr preferRelativeResize="0"/>
          <p:nvPr/>
        </p:nvPicPr>
        <p:blipFill rotWithShape="1">
          <a:blip r:embed="rId3">
            <a:alphaModFix/>
          </a:blip>
          <a:srcRect b="0" l="0" r="0" t="0"/>
          <a:stretch/>
        </p:blipFill>
        <p:spPr>
          <a:xfrm>
            <a:off x="905938" y="362858"/>
            <a:ext cx="6956855" cy="48328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Operational Benefits</a:t>
            </a:r>
            <a:endParaRPr/>
          </a:p>
        </p:txBody>
      </p:sp>
      <p:sp>
        <p:nvSpPr>
          <p:cNvPr id="225" name="Google Shape;225;p38"/>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Configure once...run anything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Make the entire lifecycle more efficient, consistent, and repeatable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Increase the quality of code produced by developers.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Eliminate inconsistencies between development, test, production, and customer environments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Support segregation of duties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Significantly improves the speed and reliability of continuous deployment and continuous integration systems </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Because the containers are so lightweight, address significant performance, costs, deployment, and portability issues normally associated with VM </a:t>
            </a:r>
            <a:endParaRPr/>
          </a:p>
          <a:p>
            <a:pPr indent="-285750" lvl="1" marL="742950" marR="0" rtl="0" algn="l">
              <a:lnSpc>
                <a:spcPct val="100000"/>
              </a:lnSpc>
              <a:spcBef>
                <a:spcPts val="28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17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Deployment</a:t>
            </a:r>
            <a:endParaRPr b="1" i="0" sz="3600" u="none" cap="none" strike="noStrike">
              <a:solidFill>
                <a:schemeClr val="dk1"/>
              </a:solidFill>
              <a:latin typeface="Calibri"/>
              <a:ea typeface="Calibri"/>
              <a:cs typeface="Calibri"/>
              <a:sym typeface="Calibri"/>
            </a:endParaRPr>
          </a:p>
        </p:txBody>
      </p:sp>
      <p:cxnSp>
        <p:nvCxnSpPr>
          <p:cNvPr id="1346" name="Google Shape;1346;p173"/>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47" name="Google Shape;1347;p173"/>
          <p:cNvSpPr txBox="1"/>
          <p:nvPr/>
        </p:nvSpPr>
        <p:spPr>
          <a:xfrm>
            <a:off x="613530" y="156691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that use Replication controller (Controller manager of kubernetes master) to manage replica-sets of pods</a:t>
            </a:r>
            <a:endParaRPr b="1" i="0" sz="1700" u="none" cap="none" strike="noStrike">
              <a:solidFill>
                <a:schemeClr val="dk1"/>
              </a:solidFill>
              <a:latin typeface="Arial"/>
              <a:ea typeface="Arial"/>
              <a:cs typeface="Arial"/>
              <a:sym typeface="Arial"/>
            </a:endParaRPr>
          </a:p>
        </p:txBody>
      </p:sp>
      <p:sp>
        <p:nvSpPr>
          <p:cNvPr id="1348" name="Google Shape;1348;p173"/>
          <p:cNvSpPr txBox="1"/>
          <p:nvPr/>
        </p:nvSpPr>
        <p:spPr>
          <a:xfrm>
            <a:off x="457199" y="2403796"/>
            <a:ext cx="7722881" cy="3023643"/>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{pod} is used, and it dies, it will not start again</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object {deployment} is used to start pods, if the pod dies, deployment use replica-set to start the pods again to make sure desired number of pods are always alive</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Try deleting a pod (deployed using deployment) and check if it comes back?</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pic>
        <p:nvPicPr>
          <p:cNvPr id="1353" name="Google Shape;1353;p174"/>
          <p:cNvPicPr preferRelativeResize="0"/>
          <p:nvPr/>
        </p:nvPicPr>
        <p:blipFill rotWithShape="1">
          <a:blip r:embed="rId3">
            <a:alphaModFix/>
          </a:blip>
          <a:srcRect b="0" l="0" r="0" t="0"/>
          <a:stretch/>
        </p:blipFill>
        <p:spPr>
          <a:xfrm>
            <a:off x="403290" y="290287"/>
            <a:ext cx="5499186" cy="4212302"/>
          </a:xfrm>
          <a:prstGeom prst="rect">
            <a:avLst/>
          </a:prstGeom>
          <a:noFill/>
          <a:ln>
            <a:noFill/>
          </a:ln>
        </p:spPr>
      </p:pic>
      <p:pic>
        <p:nvPicPr>
          <p:cNvPr id="1354" name="Google Shape;1354;p174"/>
          <p:cNvPicPr preferRelativeResize="0"/>
          <p:nvPr/>
        </p:nvPicPr>
        <p:blipFill rotWithShape="1">
          <a:blip r:embed="rId4">
            <a:alphaModFix/>
          </a:blip>
          <a:srcRect b="0" l="0" r="0" t="0"/>
          <a:stretch/>
        </p:blipFill>
        <p:spPr>
          <a:xfrm>
            <a:off x="459619" y="4587478"/>
            <a:ext cx="5829903" cy="143044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7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Services</a:t>
            </a:r>
            <a:endParaRPr b="1" i="0" sz="3600" u="none" cap="none" strike="noStrike">
              <a:solidFill>
                <a:schemeClr val="dk1"/>
              </a:solidFill>
              <a:latin typeface="Calibri"/>
              <a:ea typeface="Calibri"/>
              <a:cs typeface="Calibri"/>
              <a:sym typeface="Calibri"/>
            </a:endParaRPr>
          </a:p>
        </p:txBody>
      </p:sp>
      <p:cxnSp>
        <p:nvCxnSpPr>
          <p:cNvPr id="1360" name="Google Shape;1360;p175"/>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61" name="Google Shape;1361;p175"/>
          <p:cNvSpPr txBox="1"/>
          <p:nvPr/>
        </p:nvSpPr>
        <p:spPr>
          <a:xfrm>
            <a:off x="613530" y="1566919"/>
            <a:ext cx="7753350" cy="609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3"/>
              </a:buClr>
              <a:buSzPts val="1530"/>
              <a:buFont typeface="Noto Sans Symbols"/>
              <a:buNone/>
            </a:pPr>
            <a:r>
              <a:rPr b="1" i="0" lang="en-US" sz="1700" u="none" cap="none" strike="noStrike">
                <a:solidFill>
                  <a:schemeClr val="dk1"/>
                </a:solidFill>
                <a:latin typeface="Arial"/>
                <a:ea typeface="Arial"/>
                <a:cs typeface="Arial"/>
                <a:sym typeface="Arial"/>
              </a:rPr>
              <a:t>Abstraction regarding a set of pods which enables load balancing, traffic exposure, load balancing and service discovery. </a:t>
            </a:r>
            <a:endParaRPr/>
          </a:p>
        </p:txBody>
      </p:sp>
      <p:sp>
        <p:nvSpPr>
          <p:cNvPr id="1362" name="Google Shape;1362;p175"/>
          <p:cNvSpPr txBox="1"/>
          <p:nvPr/>
        </p:nvSpPr>
        <p:spPr>
          <a:xfrm>
            <a:off x="457199" y="2403796"/>
            <a:ext cx="7722881" cy="3023643"/>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Abstraction that allows pods to die and replicate in Kubernetes without affecting your application. </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Enable loose coupling between different Pods. </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Provides a stable virtual IP and port</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Services allow Pods to receive traffic.</a:t>
            </a:r>
            <a:endParaRPr/>
          </a:p>
          <a:p>
            <a:pPr indent="-114300" lvl="1" marL="742950" marR="0" rtl="0" algn="l">
              <a:lnSpc>
                <a:spcPct val="100000"/>
              </a:lnSpc>
              <a:spcBef>
                <a:spcPts val="60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Each Pod has a unique IP but those IP addresses are not exposed outside the Pod without a service.</a:t>
            </a:r>
            <a:endParaRPr/>
          </a:p>
          <a:p>
            <a:pPr indent="-63500" lvl="0" marL="342900" marR="0" rtl="0" algn="l">
              <a:lnSpc>
                <a:spcPct val="100000"/>
              </a:lnSpc>
              <a:spcBef>
                <a:spcPts val="60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63500" lvl="0" marL="342900" marR="0" rtl="0" algn="l">
              <a:lnSpc>
                <a:spcPct val="100000"/>
              </a:lnSpc>
              <a:spcBef>
                <a:spcPts val="60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176"/>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Types of Services</a:t>
            </a:r>
            <a:endParaRPr b="1" i="0" sz="3600" u="none" cap="none" strike="noStrike">
              <a:solidFill>
                <a:schemeClr val="dk1"/>
              </a:solidFill>
              <a:latin typeface="Calibri"/>
              <a:ea typeface="Calibri"/>
              <a:cs typeface="Calibri"/>
              <a:sym typeface="Calibri"/>
            </a:endParaRPr>
          </a:p>
        </p:txBody>
      </p:sp>
      <p:cxnSp>
        <p:nvCxnSpPr>
          <p:cNvPr id="1368" name="Google Shape;1368;p176"/>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69" name="Google Shape;1369;p176"/>
          <p:cNvSpPr txBox="1"/>
          <p:nvPr/>
        </p:nvSpPr>
        <p:spPr>
          <a:xfrm>
            <a:off x="443544" y="1734723"/>
            <a:ext cx="7954530" cy="4027499"/>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Cluster IP</a:t>
            </a:r>
            <a:r>
              <a:rPr b="0" i="0" lang="en-US" sz="2400" u="none" cap="none" strike="noStrike">
                <a:solidFill>
                  <a:schemeClr val="dk1"/>
                </a:solidFill>
                <a:latin typeface="Calibri"/>
                <a:ea typeface="Calibri"/>
                <a:cs typeface="Calibri"/>
                <a:sym typeface="Calibri"/>
              </a:rPr>
              <a:t>:- Expose the service on a cluster-internal IP. Using this makes the service only reachable from within the cluster.</a:t>
            </a:r>
            <a:endParaRPr/>
          </a:p>
          <a:p>
            <a:pPr indent="-152400" lvl="0" marL="342900" marR="0" rtl="0" algn="l">
              <a:lnSpc>
                <a:spcPct val="100000"/>
              </a:lnSpc>
              <a:spcBef>
                <a:spcPts val="6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NodePort</a:t>
            </a:r>
            <a:r>
              <a:rPr b="0" i="0" lang="en-US" sz="2400" u="none" cap="none" strike="noStrike">
                <a:solidFill>
                  <a:schemeClr val="dk1"/>
                </a:solidFill>
                <a:latin typeface="Calibri"/>
                <a:ea typeface="Calibri"/>
                <a:cs typeface="Calibri"/>
                <a:sym typeface="Calibri"/>
              </a:rPr>
              <a:t> :- Expose the service on each Node’s IP at a static port. You will be able to contact the NodePort Service, from outside the cluster by &lt;NodeIP&gt;:&lt;NodePort&gt;</a:t>
            </a:r>
            <a:endParaRPr b="0" i="0" sz="2400" u="none" cap="none" strike="noStrike">
              <a:solidFill>
                <a:schemeClr val="dk1"/>
              </a:solidFill>
              <a:latin typeface="Calibri"/>
              <a:ea typeface="Calibri"/>
              <a:cs typeface="Calibri"/>
              <a:sym typeface="Calibri"/>
            </a:endParaRPr>
          </a:p>
          <a:p>
            <a:pPr indent="-152400" lvl="0" marL="342900" marR="0" rtl="0" algn="l">
              <a:lnSpc>
                <a:spcPct val="100000"/>
              </a:lnSpc>
              <a:spcBef>
                <a:spcPts val="6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LoadBalancer</a:t>
            </a:r>
            <a:r>
              <a:rPr b="0" i="0" lang="en-US" sz="2400" u="none" cap="none" strike="noStrike">
                <a:solidFill>
                  <a:schemeClr val="dk1"/>
                </a:solidFill>
                <a:latin typeface="Calibri"/>
                <a:ea typeface="Calibri"/>
                <a:cs typeface="Calibri"/>
                <a:sym typeface="Calibri"/>
              </a:rPr>
              <a:t> :- Expose the service externally using load balancer</a:t>
            </a:r>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pic>
        <p:nvPicPr>
          <p:cNvPr id="1374" name="Google Shape;1374;p177"/>
          <p:cNvPicPr preferRelativeResize="0"/>
          <p:nvPr/>
        </p:nvPicPr>
        <p:blipFill rotWithShape="1">
          <a:blip r:embed="rId3">
            <a:alphaModFix/>
          </a:blip>
          <a:srcRect b="0" l="0" r="0" t="0"/>
          <a:stretch/>
        </p:blipFill>
        <p:spPr>
          <a:xfrm>
            <a:off x="666866" y="1124857"/>
            <a:ext cx="7908657" cy="437500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17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Using mount host path</a:t>
            </a:r>
            <a:endParaRPr b="1" i="0" sz="3600" u="none" cap="none" strike="noStrike">
              <a:solidFill>
                <a:schemeClr val="dk1"/>
              </a:solidFill>
              <a:latin typeface="Calibri"/>
              <a:ea typeface="Calibri"/>
              <a:cs typeface="Calibri"/>
              <a:sym typeface="Calibri"/>
            </a:endParaRPr>
          </a:p>
        </p:txBody>
      </p:sp>
      <p:sp>
        <p:nvSpPr>
          <p:cNvPr id="1380" name="Google Shape;1380;p178"/>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2200"/>
              <a:buFont typeface="Calibri"/>
              <a:buNone/>
            </a:pPr>
            <a:r>
              <a:rPr b="0" i="0" lang="en-US" sz="2200" u="sng" cap="none" strike="noStrike">
                <a:solidFill>
                  <a:schemeClr val="hlink"/>
                </a:solidFill>
                <a:latin typeface="Calibri"/>
                <a:ea typeface="Calibri"/>
                <a:cs typeface="Calibri"/>
                <a:sym typeface="Calibri"/>
                <a:hlinkClick r:id="rId3"/>
              </a:rPr>
              <a:t>https://github.com/shekhar2010us/microservices_kubernetes_docker/blob/master/k8s_yaml/5apicomposerservice-deployment.yml</a:t>
            </a:r>
            <a:endParaRPr b="0"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179"/>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cxnSp>
        <p:nvCxnSpPr>
          <p:cNvPr id="1386" name="Google Shape;1386;p179"/>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87" name="Google Shape;1387;p179"/>
          <p:cNvSpPr txBox="1"/>
          <p:nvPr/>
        </p:nvSpPr>
        <p:spPr>
          <a:xfrm>
            <a:off x="431449" y="1492819"/>
            <a:ext cx="7954530" cy="732705"/>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 PV: Storage in the cluster that has been provisioned by an administrator (static or dynamic) and is independent of any individual pod that uses the PV.</a:t>
            </a:r>
            <a:endParaRPr/>
          </a:p>
          <a:p>
            <a:pPr indent="-25400" lvl="0" marL="342900" marR="0" rtl="0" algn="l">
              <a:lnSpc>
                <a:spcPct val="100000"/>
              </a:lnSpc>
              <a:spcBef>
                <a:spcPts val="60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88" name="Google Shape;1388;p179"/>
          <p:cNvSpPr txBox="1"/>
          <p:nvPr/>
        </p:nvSpPr>
        <p:spPr>
          <a:xfrm>
            <a:off x="568476" y="2310190"/>
            <a:ext cx="7559524" cy="34470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Following volumes are supported by Kubernetes:</a:t>
            </a:r>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GCEPersistentDisk ; AWSElasticBlockStore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AzureFile ; AzureDisk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FC (Fibre Channel) ; FlexVolume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Flocker ; NFS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iSCSI ; RBD (Ceph Block Device)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CephFS ; Cinder (OpenStack block storage)</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Glusterfs ; VsphereVolume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Portworx Volumes ; ScaleIO Volumes</a:t>
            </a:r>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StorageOS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80"/>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Volumes</a:t>
            </a:r>
            <a:endParaRPr b="1" i="0" sz="3600" u="none" cap="none" strike="noStrike">
              <a:solidFill>
                <a:schemeClr val="dk1"/>
              </a:solidFill>
              <a:latin typeface="Calibri"/>
              <a:ea typeface="Calibri"/>
              <a:cs typeface="Calibri"/>
              <a:sym typeface="Calibri"/>
            </a:endParaRPr>
          </a:p>
        </p:txBody>
      </p:sp>
      <p:cxnSp>
        <p:nvCxnSpPr>
          <p:cNvPr id="1394" name="Google Shape;1394;p180"/>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395" name="Google Shape;1395;p180"/>
          <p:cNvSpPr txBox="1"/>
          <p:nvPr/>
        </p:nvSpPr>
        <p:spPr>
          <a:xfrm>
            <a:off x="592667" y="1741714"/>
            <a:ext cx="7559524" cy="39703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PersistentVolume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pv0003</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capacity:</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 5Gi</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volumeMode: Filesystem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accessModes: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ReadWriteOnce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persistentVolumeReclaimPolicy: Recycle</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storageClassName: slow</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mountOptions: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hard</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nfsvers=4.1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nfs:</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path: /tmp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server: 172.17.0.2</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81"/>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Persistent Volume Claims</a:t>
            </a:r>
            <a:endParaRPr b="1" i="0" sz="3600" u="none" cap="none" strike="noStrike">
              <a:solidFill>
                <a:schemeClr val="dk1"/>
              </a:solidFill>
              <a:latin typeface="Calibri"/>
              <a:ea typeface="Calibri"/>
              <a:cs typeface="Calibri"/>
              <a:sym typeface="Calibri"/>
            </a:endParaRPr>
          </a:p>
        </p:txBody>
      </p:sp>
      <p:cxnSp>
        <p:nvCxnSpPr>
          <p:cNvPr id="1401" name="Google Shape;1401;p181"/>
          <p:cNvCxnSpPr/>
          <p:nvPr/>
        </p:nvCxnSpPr>
        <p:spPr>
          <a:xfrm>
            <a:off x="304800" y="1371600"/>
            <a:ext cx="8610600" cy="0"/>
          </a:xfrm>
          <a:prstGeom prst="straightConnector1">
            <a:avLst/>
          </a:prstGeom>
          <a:noFill/>
          <a:ln cap="flat" cmpd="sng" w="28575">
            <a:solidFill>
              <a:srgbClr val="A5A5A5"/>
            </a:solidFill>
            <a:prstDash val="solid"/>
            <a:round/>
            <a:headEnd len="sm" w="sm" type="none"/>
            <a:tailEnd len="sm" w="sm" type="none"/>
          </a:ln>
        </p:spPr>
      </p:cxnSp>
      <p:sp>
        <p:nvSpPr>
          <p:cNvPr id="1402" name="Google Shape;1402;p181"/>
          <p:cNvSpPr txBox="1"/>
          <p:nvPr/>
        </p:nvSpPr>
        <p:spPr>
          <a:xfrm>
            <a:off x="443544" y="1734723"/>
            <a:ext cx="7954530" cy="4027499"/>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PVC: Request for a storage by a user, it is similar to pod and it can request specific size and access modes (e.g., can be mounted once read/write or many times read-only).</a:t>
            </a:r>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b="0" i="0" lang="en-US" sz="1600" u="sng" cap="none" strike="noStrike">
                <a:solidFill>
                  <a:schemeClr val="hlink"/>
                </a:solidFill>
                <a:latin typeface="Calibri"/>
                <a:ea typeface="Calibri"/>
                <a:cs typeface="Calibri"/>
                <a:sym typeface="Calibri"/>
                <a:hlinkClick r:id="rId3"/>
              </a:rPr>
              <a:t>https://github.com/shekhar2010us/microservices_kubernetes_docker/blob/master/k8s_yaml/userservice-pc.yml</a:t>
            </a:r>
            <a:endParaRPr b="0" i="0" sz="16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rPr b="0" i="0" lang="en-US" sz="1600" u="sng" cap="none" strike="noStrike">
                <a:solidFill>
                  <a:schemeClr val="hlink"/>
                </a:solidFill>
                <a:latin typeface="Calibri"/>
                <a:ea typeface="Calibri"/>
                <a:cs typeface="Calibri"/>
                <a:sym typeface="Calibri"/>
                <a:hlinkClick r:id="rId4"/>
              </a:rPr>
              <a:t>https://github.com/shekhar2010us/microservices_kubernetes_docker/blob/master/k8s_yaml/3userservice-deployment.yml</a:t>
            </a:r>
            <a:endParaRPr b="0" i="0" sz="1600" u="none" cap="none" strike="noStrike">
              <a:solidFill>
                <a:schemeClr val="dk1"/>
              </a:solidFill>
              <a:latin typeface="Calibri"/>
              <a:ea typeface="Calibri"/>
              <a:cs typeface="Calibri"/>
              <a:sym typeface="Calibri"/>
            </a:endParaRPr>
          </a:p>
          <a:p>
            <a:pPr indent="0" lvl="0" marL="342900" marR="0" rtl="0" algn="l">
              <a:lnSpc>
                <a:spcPct val="100000"/>
              </a:lnSpc>
              <a:spcBef>
                <a:spcPts val="60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0" marL="203200" marR="0" rtl="0" algn="l">
              <a:lnSpc>
                <a:spcPct val="100000"/>
              </a:lnSpc>
              <a:spcBef>
                <a:spcPts val="60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82"/>
          <p:cNvSpPr txBox="1"/>
          <p:nvPr>
            <p:ph type="title"/>
          </p:nvPr>
        </p:nvSpPr>
        <p:spPr>
          <a:xfrm>
            <a:off x="457201" y="152400"/>
            <a:ext cx="4535412" cy="79655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CronJob Example</a:t>
            </a:r>
            <a:endParaRPr b="1" i="0" sz="3600" u="none" cap="none" strike="noStrike">
              <a:solidFill>
                <a:schemeClr val="dk1"/>
              </a:solidFill>
              <a:latin typeface="Calibri"/>
              <a:ea typeface="Calibri"/>
              <a:cs typeface="Calibri"/>
              <a:sym typeface="Calibri"/>
            </a:endParaRPr>
          </a:p>
        </p:txBody>
      </p:sp>
      <p:sp>
        <p:nvSpPr>
          <p:cNvPr id="1408" name="Google Shape;1408;p182"/>
          <p:cNvSpPr txBox="1"/>
          <p:nvPr>
            <p:ph idx="1" type="body"/>
          </p:nvPr>
        </p:nvSpPr>
        <p:spPr>
          <a:xfrm>
            <a:off x="413406" y="1397935"/>
            <a:ext cx="8401050" cy="4792663"/>
          </a:xfrm>
          <a:prstGeom prst="rect">
            <a:avLst/>
          </a:prstGeom>
          <a:noFill/>
          <a:ln>
            <a:noFill/>
          </a:ln>
        </p:spPr>
        <p:txBody>
          <a:bodyPr anchorCtr="0" anchor="t" bIns="91425" lIns="91425" spcFirstLastPara="1" rIns="91425" wrap="square" tIns="91425">
            <a:noAutofit/>
          </a:bodyPr>
          <a:lstStyle/>
          <a:p>
            <a:pPr indent="0" lvl="0" marL="203200" marR="0" rtl="0" algn="l">
              <a:lnSpc>
                <a:spcPct val="7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apiVersion: batch/v1beta1</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kind: </a:t>
            </a:r>
            <a:r>
              <a:rPr b="1" i="0" lang="en-US" sz="1500" u="none" cap="none" strike="noStrike">
                <a:solidFill>
                  <a:schemeClr val="dk1"/>
                </a:solidFill>
                <a:latin typeface="Calibri"/>
                <a:ea typeface="Calibri"/>
                <a:cs typeface="Calibri"/>
                <a:sym typeface="Calibri"/>
              </a:rPr>
              <a:t>CronJob</a:t>
            </a:r>
            <a:endParaRPr b="1" i="0" sz="1500" u="none" cap="none" strike="noStrike">
              <a:solidFill>
                <a:schemeClr val="dk1"/>
              </a:solidFill>
              <a:latin typeface="Calibri"/>
              <a:ea typeface="Calibri"/>
              <a:cs typeface="Calibri"/>
              <a:sym typeface="Calibri"/>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metadata:</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name: hello</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spec:</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schedule: "*/1 * * * *"</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jobTemplate:</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spec:</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template:</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spec:</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containers:</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 name: hello</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image: busybox</a:t>
            </a:r>
            <a:endParaRPr b="0" i="0" sz="1500" u="none" cap="none" strike="noStrike">
              <a:solidFill>
                <a:schemeClr val="dk1"/>
              </a:solidFill>
              <a:latin typeface="Calibri"/>
              <a:ea typeface="Calibri"/>
              <a:cs typeface="Calibri"/>
              <a:sym typeface="Calibri"/>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args:</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 /bin/sh</a:t>
            </a:r>
            <a:endParaRPr b="0" i="0" sz="1500" u="none" cap="none" strike="noStrike">
              <a:solidFill>
                <a:schemeClr val="dk1"/>
              </a:solidFill>
              <a:latin typeface="Calibri"/>
              <a:ea typeface="Calibri"/>
              <a:cs typeface="Calibri"/>
              <a:sym typeface="Calibri"/>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 -c</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 date; echo Hello from the Kubernetes cluster</a:t>
            </a:r>
            <a:endParaRPr/>
          </a:p>
          <a:p>
            <a:pPr indent="0" lvl="0" marL="203200" marR="0" rtl="0" algn="l">
              <a:lnSpc>
                <a:spcPct val="70000"/>
              </a:lnSpc>
              <a:spcBef>
                <a:spcPts val="64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          restartPolicy: OnFailure</a:t>
            </a:r>
            <a:endParaRPr b="0" i="0" sz="1500" u="none" cap="none" strike="noStrike">
              <a:solidFill>
                <a:schemeClr val="dk1"/>
              </a:solidFill>
              <a:latin typeface="Calibri"/>
              <a:ea typeface="Calibri"/>
              <a:cs typeface="Calibri"/>
              <a:sym typeface="Calibri"/>
            </a:endParaRPr>
          </a:p>
          <a:p>
            <a:pPr indent="0" lvl="0" marL="203200" marR="0" rtl="0" algn="l">
              <a:lnSpc>
                <a:spcPct val="70000"/>
              </a:lnSpc>
              <a:spcBef>
                <a:spcPts val="64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231" name="Google Shape;231;p39"/>
          <p:cNvPicPr preferRelativeResize="0"/>
          <p:nvPr>
            <p:ph idx="1" type="body"/>
          </p:nvPr>
        </p:nvPicPr>
        <p:blipFill rotWithShape="1">
          <a:blip r:embed="rId3">
            <a:alphaModFix/>
          </a:blip>
          <a:srcRect b="0" l="0" r="0" t="0"/>
          <a:stretch/>
        </p:blipFill>
        <p:spPr>
          <a:xfrm>
            <a:off x="457200" y="1939615"/>
            <a:ext cx="8229600" cy="3602656"/>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83"/>
          <p:cNvSpPr txBox="1"/>
          <p:nvPr>
            <p:ph type="title"/>
          </p:nvPr>
        </p:nvSpPr>
        <p:spPr>
          <a:xfrm>
            <a:off x="628650" y="365129"/>
            <a:ext cx="7886700" cy="93026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Scaling</a:t>
            </a:r>
            <a:endParaRPr/>
          </a:p>
        </p:txBody>
      </p:sp>
      <p:sp>
        <p:nvSpPr>
          <p:cNvPr id="1414" name="Google Shape;1414;p183"/>
          <p:cNvSpPr txBox="1"/>
          <p:nvPr>
            <p:ph idx="1" type="body"/>
          </p:nvPr>
        </p:nvSpPr>
        <p:spPr>
          <a:xfrm>
            <a:off x="457200" y="1905001"/>
            <a:ext cx="5257800" cy="4190999"/>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Accomplished by adjusting the number of replicas in a deployment</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Accommodates both scaling up and scaling down to a minimum of 0</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Traffic is automatically sent to newly created instances through the service load balancer</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Can be used to enable rolling updates without downtime</a:t>
            </a:r>
            <a:endParaRPr/>
          </a:p>
          <a:p>
            <a:pPr indent="-63500" lvl="0" marL="342900" marR="0" rtl="0" algn="l">
              <a:lnSpc>
                <a:spcPct val="100000"/>
              </a:lnSpc>
              <a:spcBef>
                <a:spcPts val="60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15" name="Google Shape;1415;p183"/>
          <p:cNvSpPr txBox="1"/>
          <p:nvPr/>
        </p:nvSpPr>
        <p:spPr>
          <a:xfrm>
            <a:off x="628650" y="1219200"/>
            <a:ext cx="5334178"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Changing the number of resources to meet a desired state</a:t>
            </a:r>
            <a:endParaRPr/>
          </a:p>
        </p:txBody>
      </p:sp>
      <p:pic>
        <p:nvPicPr>
          <p:cNvPr id="1416" name="Google Shape;1416;p183"/>
          <p:cNvPicPr preferRelativeResize="0"/>
          <p:nvPr/>
        </p:nvPicPr>
        <p:blipFill rotWithShape="1">
          <a:blip r:embed="rId3">
            <a:alphaModFix/>
          </a:blip>
          <a:srcRect b="0" l="0" r="0" t="0"/>
          <a:stretch/>
        </p:blipFill>
        <p:spPr>
          <a:xfrm>
            <a:off x="6008563" y="1143000"/>
            <a:ext cx="2393490" cy="2458412"/>
          </a:xfrm>
          <a:prstGeom prst="rect">
            <a:avLst/>
          </a:prstGeom>
          <a:noFill/>
          <a:ln>
            <a:noFill/>
          </a:ln>
        </p:spPr>
      </p:pic>
      <p:pic>
        <p:nvPicPr>
          <p:cNvPr id="1417" name="Google Shape;1417;p183"/>
          <p:cNvPicPr preferRelativeResize="0"/>
          <p:nvPr/>
        </p:nvPicPr>
        <p:blipFill rotWithShape="1">
          <a:blip r:embed="rId4">
            <a:alphaModFix/>
          </a:blip>
          <a:srcRect b="0" l="0" r="0" t="0"/>
          <a:stretch/>
        </p:blipFill>
        <p:spPr>
          <a:xfrm>
            <a:off x="6036460" y="3955143"/>
            <a:ext cx="2485516" cy="2200568"/>
          </a:xfrm>
          <a:prstGeom prst="rect">
            <a:avLst/>
          </a:prstGeom>
          <a:noFill/>
          <a:ln>
            <a:noFill/>
          </a:ln>
        </p:spPr>
      </p:pic>
      <p:sp>
        <p:nvSpPr>
          <p:cNvPr id="1418" name="Google Shape;1418;p183"/>
          <p:cNvSpPr/>
          <p:nvPr/>
        </p:nvSpPr>
        <p:spPr>
          <a:xfrm>
            <a:off x="7751838" y="3187856"/>
            <a:ext cx="533400" cy="306459"/>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19" name="Google Shape;1419;p183"/>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pic>
        <p:nvPicPr>
          <p:cNvPr id="1424" name="Google Shape;1424;p184"/>
          <p:cNvPicPr preferRelativeResize="0"/>
          <p:nvPr/>
        </p:nvPicPr>
        <p:blipFill rotWithShape="1">
          <a:blip r:embed="rId3">
            <a:alphaModFix/>
          </a:blip>
          <a:srcRect b="0" l="0" r="0" t="0"/>
          <a:stretch/>
        </p:blipFill>
        <p:spPr>
          <a:xfrm>
            <a:off x="472514" y="217715"/>
            <a:ext cx="7957867" cy="559610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85"/>
          <p:cNvSpPr txBox="1"/>
          <p:nvPr>
            <p:ph type="title"/>
          </p:nvPr>
        </p:nvSpPr>
        <p:spPr>
          <a:xfrm>
            <a:off x="628650" y="365129"/>
            <a:ext cx="7886700" cy="93026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Kubernetes: Rolling Update</a:t>
            </a:r>
            <a:endParaRPr/>
          </a:p>
        </p:txBody>
      </p:sp>
      <p:sp>
        <p:nvSpPr>
          <p:cNvPr id="1430" name="Google Shape;1430;p185"/>
          <p:cNvSpPr txBox="1"/>
          <p:nvPr>
            <p:ph idx="1" type="body"/>
          </p:nvPr>
        </p:nvSpPr>
        <p:spPr>
          <a:xfrm>
            <a:off x="457200" y="1857496"/>
            <a:ext cx="8458200" cy="2333504"/>
          </a:xfrm>
          <a:prstGeom prst="rect">
            <a:avLst/>
          </a:prstGeom>
          <a:no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deployment is exposed publicly, the service will load-balance traffic to only active and available pods</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Used to enable zero downtime updates</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greater application update frequency</a:t>
            </a:r>
            <a:endParaRPr/>
          </a:p>
          <a:p>
            <a:pPr indent="-139700" lvl="0" marL="342900" marR="0" rtl="0" algn="l">
              <a:lnSpc>
                <a:spcPct val="100000"/>
              </a:lnSpc>
              <a:spcBef>
                <a:spcPts val="6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Can also be leveraged to rollback to previous versions</a:t>
            </a:r>
            <a:endParaRPr/>
          </a:p>
          <a:p>
            <a:pPr indent="-63500" lvl="0" marL="342900" marR="0" rtl="0" algn="l">
              <a:lnSpc>
                <a:spcPct val="100000"/>
              </a:lnSpc>
              <a:spcBef>
                <a:spcPts val="60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31" name="Google Shape;1431;p185"/>
          <p:cNvSpPr txBox="1"/>
          <p:nvPr/>
        </p:nvSpPr>
        <p:spPr>
          <a:xfrm>
            <a:off x="628650" y="1295400"/>
            <a:ext cx="7886700" cy="60960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3"/>
              </a:buClr>
              <a:buSzPts val="1800"/>
              <a:buFont typeface="Noto Sans Symbols"/>
              <a:buNone/>
            </a:pPr>
            <a:r>
              <a:rPr b="1" i="0" lang="en-US" sz="2000" u="none" cap="none" strike="noStrike">
                <a:solidFill>
                  <a:schemeClr val="dk1"/>
                </a:solidFill>
                <a:latin typeface="Arial"/>
                <a:ea typeface="Arial"/>
                <a:cs typeface="Arial"/>
                <a:sym typeface="Arial"/>
              </a:rPr>
              <a:t>Updates the pods in a serial manner will load balancing traffic to available instances </a:t>
            </a:r>
            <a:endParaRPr b="1" i="0" sz="2000" u="none" cap="none" strike="noStrike">
              <a:solidFill>
                <a:schemeClr val="dk1"/>
              </a:solidFill>
              <a:latin typeface="Arial"/>
              <a:ea typeface="Arial"/>
              <a:cs typeface="Arial"/>
              <a:sym typeface="Arial"/>
            </a:endParaRPr>
          </a:p>
        </p:txBody>
      </p:sp>
      <p:pic>
        <p:nvPicPr>
          <p:cNvPr id="1432" name="Google Shape;1432;p185"/>
          <p:cNvPicPr preferRelativeResize="0"/>
          <p:nvPr/>
        </p:nvPicPr>
        <p:blipFill rotWithShape="1">
          <a:blip r:embed="rId3">
            <a:alphaModFix/>
          </a:blip>
          <a:srcRect b="0" l="0" r="0" t="0"/>
          <a:stretch/>
        </p:blipFill>
        <p:spPr>
          <a:xfrm>
            <a:off x="27709" y="4191000"/>
            <a:ext cx="1732226" cy="1791279"/>
          </a:xfrm>
          <a:prstGeom prst="rect">
            <a:avLst/>
          </a:prstGeom>
          <a:noFill/>
          <a:ln>
            <a:noFill/>
          </a:ln>
        </p:spPr>
      </p:pic>
      <p:pic>
        <p:nvPicPr>
          <p:cNvPr id="1433" name="Google Shape;1433;p185"/>
          <p:cNvPicPr preferRelativeResize="0"/>
          <p:nvPr/>
        </p:nvPicPr>
        <p:blipFill rotWithShape="1">
          <a:blip r:embed="rId4">
            <a:alphaModFix/>
          </a:blip>
          <a:srcRect b="0" l="0" r="0" t="0"/>
          <a:stretch/>
        </p:blipFill>
        <p:spPr>
          <a:xfrm>
            <a:off x="2214371" y="4191000"/>
            <a:ext cx="1973865" cy="1840660"/>
          </a:xfrm>
          <a:prstGeom prst="rect">
            <a:avLst/>
          </a:prstGeom>
          <a:noFill/>
          <a:ln>
            <a:noFill/>
          </a:ln>
        </p:spPr>
      </p:pic>
      <p:pic>
        <p:nvPicPr>
          <p:cNvPr id="1434" name="Google Shape;1434;p185"/>
          <p:cNvPicPr preferRelativeResize="0"/>
          <p:nvPr/>
        </p:nvPicPr>
        <p:blipFill rotWithShape="1">
          <a:blip r:embed="rId5">
            <a:alphaModFix/>
          </a:blip>
          <a:srcRect b="0" l="0" r="0" t="0"/>
          <a:stretch/>
        </p:blipFill>
        <p:spPr>
          <a:xfrm>
            <a:off x="4343400" y="4191000"/>
            <a:ext cx="1955446" cy="1840660"/>
          </a:xfrm>
          <a:prstGeom prst="rect">
            <a:avLst/>
          </a:prstGeom>
          <a:noFill/>
          <a:ln>
            <a:noFill/>
          </a:ln>
        </p:spPr>
      </p:pic>
      <p:pic>
        <p:nvPicPr>
          <p:cNvPr id="1435" name="Google Shape;1435;p185"/>
          <p:cNvPicPr preferRelativeResize="0"/>
          <p:nvPr/>
        </p:nvPicPr>
        <p:blipFill rotWithShape="1">
          <a:blip r:embed="rId6">
            <a:alphaModFix/>
          </a:blip>
          <a:srcRect b="0" l="0" r="0" t="0"/>
          <a:stretch/>
        </p:blipFill>
        <p:spPr>
          <a:xfrm>
            <a:off x="6799806" y="4133561"/>
            <a:ext cx="2267994" cy="1962439"/>
          </a:xfrm>
          <a:prstGeom prst="rect">
            <a:avLst/>
          </a:prstGeom>
          <a:noFill/>
          <a:ln>
            <a:noFill/>
          </a:ln>
        </p:spPr>
      </p:pic>
      <p:sp>
        <p:nvSpPr>
          <p:cNvPr id="1436" name="Google Shape;1436;p185"/>
          <p:cNvSpPr/>
          <p:nvPr/>
        </p:nvSpPr>
        <p:spPr>
          <a:xfrm>
            <a:off x="1981200" y="4953000"/>
            <a:ext cx="304800"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7" name="Google Shape;1437;p185"/>
          <p:cNvSpPr/>
          <p:nvPr/>
        </p:nvSpPr>
        <p:spPr>
          <a:xfrm>
            <a:off x="6495006" y="4900551"/>
            <a:ext cx="304800"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8" name="Google Shape;1438;p185"/>
          <p:cNvSpPr/>
          <p:nvPr/>
        </p:nvSpPr>
        <p:spPr>
          <a:xfrm>
            <a:off x="4267200" y="4917374"/>
            <a:ext cx="304800"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39" name="Google Shape;1439;p185"/>
          <p:cNvCxnSpPr/>
          <p:nvPr/>
        </p:nvCxnSpPr>
        <p:spPr>
          <a:xfrm>
            <a:off x="304800" y="1143000"/>
            <a:ext cx="8610600" cy="0"/>
          </a:xfrm>
          <a:prstGeom prst="straightConnector1">
            <a:avLst/>
          </a:prstGeom>
          <a:noFill/>
          <a:ln cap="flat" cmpd="sng" w="28575">
            <a:solidFill>
              <a:srgbClr val="A5A5A5"/>
            </a:solidFill>
            <a:prstDash val="solid"/>
            <a:round/>
            <a:headEnd len="sm" w="sm" type="none"/>
            <a:tailEnd len="sm" w="sm" type="none"/>
          </a:ln>
        </p:spPr>
      </p:cxn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pic>
        <p:nvPicPr>
          <p:cNvPr id="1444" name="Google Shape;1444;p186"/>
          <p:cNvPicPr preferRelativeResize="0"/>
          <p:nvPr/>
        </p:nvPicPr>
        <p:blipFill rotWithShape="1">
          <a:blip r:embed="rId3">
            <a:alphaModFix/>
          </a:blip>
          <a:srcRect b="0" l="0" r="0" t="0"/>
          <a:stretch/>
        </p:blipFill>
        <p:spPr>
          <a:xfrm>
            <a:off x="304800" y="106438"/>
            <a:ext cx="8629898" cy="5969229"/>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87"/>
          <p:cNvSpPr txBox="1"/>
          <p:nvPr/>
        </p:nvSpPr>
        <p:spPr>
          <a:xfrm>
            <a:off x="457200" y="5176765"/>
            <a:ext cx="8153400" cy="12169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1" i="0" lang="en-US" sz="1200" u="none" cap="none" strike="noStrike">
                <a:solidFill>
                  <a:schemeClr val="dk1"/>
                </a:solidFill>
                <a:latin typeface="Arial"/>
                <a:ea typeface="Arial"/>
                <a:cs typeface="Arial"/>
                <a:sym typeface="Arial"/>
              </a:rPr>
              <a:t>Note: </a:t>
            </a:r>
            <a:r>
              <a:rPr b="0" i="0" lang="en-US" sz="1200" u="none" cap="none" strike="noStrike">
                <a:solidFill>
                  <a:schemeClr val="dk1"/>
                </a:solidFill>
                <a:latin typeface="Arial"/>
                <a:ea typeface="Arial"/>
                <a:cs typeface="Arial"/>
                <a:sym typeface="Arial"/>
              </a:rPr>
              <a:t>Rollbacks can also be also enacted with zero-downtime</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status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 nginx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history deployment/nginx --revision=3</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kubectl rollout undo deployment/nginx --to-revision &lt;num&gt;</a:t>
            </a:r>
            <a:endParaRPr/>
          </a:p>
        </p:txBody>
      </p:sp>
      <p:pic>
        <p:nvPicPr>
          <p:cNvPr id="1450" name="Google Shape;1450;p187"/>
          <p:cNvPicPr preferRelativeResize="0"/>
          <p:nvPr/>
        </p:nvPicPr>
        <p:blipFill rotWithShape="1">
          <a:blip r:embed="rId3">
            <a:alphaModFix/>
          </a:blip>
          <a:srcRect b="0" l="0" r="0" t="0"/>
          <a:stretch/>
        </p:blipFill>
        <p:spPr>
          <a:xfrm>
            <a:off x="457200" y="79830"/>
            <a:ext cx="7958200" cy="51054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88"/>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Java Example</a:t>
            </a:r>
            <a:endParaRPr b="1" i="0" sz="3600" u="none" cap="none" strike="noStrike">
              <a:solidFill>
                <a:schemeClr val="dk1"/>
              </a:solidFill>
              <a:latin typeface="Calibri"/>
              <a:ea typeface="Calibri"/>
              <a:cs typeface="Calibri"/>
              <a:sym typeface="Calibri"/>
            </a:endParaRPr>
          </a:p>
        </p:txBody>
      </p:sp>
      <p:sp>
        <p:nvSpPr>
          <p:cNvPr id="1456" name="Google Shape;1456;p188"/>
          <p:cNvSpPr txBox="1"/>
          <p:nvPr>
            <p:ph idx="1" type="body"/>
          </p:nvPr>
        </p:nvSpPr>
        <p:spPr>
          <a:xfrm>
            <a:off x="457200" y="1354138"/>
            <a:ext cx="8401050" cy="4792663"/>
          </a:xfrm>
          <a:prstGeom prst="rect">
            <a:avLst/>
          </a:prstGeom>
          <a:noFill/>
          <a:ln>
            <a:noFill/>
          </a:ln>
        </p:spPr>
        <p:txBody>
          <a:bodyPr anchorCtr="0" anchor="t" bIns="91425" lIns="91425" spcFirstLastPara="1" rIns="91425" wrap="square" tIns="91425">
            <a:noAutofit/>
          </a:bodyPr>
          <a:lstStyle/>
          <a:p>
            <a:pPr indent="-2032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a:t>
            </a:r>
            <a:r>
              <a:rPr b="0" i="0" lang="en-US" sz="2600" u="none" cap="none" strike="noStrike">
                <a:solidFill>
                  <a:schemeClr val="dk1"/>
                </a:solidFill>
                <a:latin typeface="Calibri"/>
                <a:ea typeface="Calibri"/>
                <a:cs typeface="Calibri"/>
                <a:sym typeface="Calibri"/>
              </a:rPr>
              <a:t>Install Kubernetes on bare metal</a:t>
            </a:r>
            <a:endParaRPr/>
          </a:p>
          <a:p>
            <a:pPr indent="0" lvl="0" marL="203200" marR="0" rtl="0" algn="l">
              <a:lnSpc>
                <a:spcPct val="100000"/>
              </a:lnSpc>
              <a:spcBef>
                <a:spcPts val="640"/>
              </a:spcBef>
              <a:spcAft>
                <a:spcPts val="0"/>
              </a:spcAft>
              <a:buClr>
                <a:schemeClr val="dk1"/>
              </a:buClr>
              <a:buSzPts val="2200"/>
              <a:buFont typeface="Calibri"/>
              <a:buNone/>
            </a:pPr>
            <a:r>
              <a:rPr b="0" i="0" lang="en-US" sz="2200" u="sng" cap="none" strike="noStrike">
                <a:solidFill>
                  <a:schemeClr val="hlink"/>
                </a:solidFill>
                <a:latin typeface="Calibri"/>
                <a:ea typeface="Calibri"/>
                <a:cs typeface="Calibri"/>
                <a:sym typeface="Calibri"/>
                <a:hlinkClick r:id="rId3"/>
              </a:rPr>
              <a:t>https://github.com/shekhar2010us/microservices_kubernetes_docker/blob/master/kubernetes_setup.md</a:t>
            </a:r>
            <a:endParaRPr b="0"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Java application – Monolithic with Docker</a:t>
            </a:r>
            <a:endParaRPr/>
          </a:p>
          <a:p>
            <a:pPr indent="0" lvl="0" marL="203200" marR="0" rtl="0" algn="l">
              <a:lnSpc>
                <a:spcPct val="100000"/>
              </a:lnSpc>
              <a:spcBef>
                <a:spcPts val="640"/>
              </a:spcBef>
              <a:spcAft>
                <a:spcPts val="0"/>
              </a:spcAft>
              <a:buClr>
                <a:schemeClr val="dk1"/>
              </a:buClr>
              <a:buSzPts val="2200"/>
              <a:buFont typeface="Calibri"/>
              <a:buNone/>
            </a:pPr>
            <a:r>
              <a:rPr b="0" i="0" lang="en-US" sz="2200" u="sng" cap="none" strike="noStrike">
                <a:solidFill>
                  <a:schemeClr val="hlink"/>
                </a:solidFill>
                <a:latin typeface="Calibri"/>
                <a:ea typeface="Calibri"/>
                <a:cs typeface="Calibri"/>
                <a:sym typeface="Calibri"/>
                <a:hlinkClick r:id="rId4"/>
              </a:rPr>
              <a:t>https://github.com/shekhar2010us/microservices_monolithic_docker</a:t>
            </a:r>
            <a:endParaRPr b="0"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Java application – Microservices with Kubernetes</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200"/>
              <a:buFont typeface="Calibri"/>
              <a:buNone/>
            </a:pPr>
            <a:r>
              <a:rPr b="0" i="0" lang="en-US" sz="2200" u="sng" cap="none" strike="noStrike">
                <a:solidFill>
                  <a:schemeClr val="hlink"/>
                </a:solidFill>
                <a:latin typeface="Calibri"/>
                <a:ea typeface="Calibri"/>
                <a:cs typeface="Calibri"/>
                <a:sym typeface="Calibri"/>
                <a:hlinkClick r:id="rId5"/>
              </a:rPr>
              <a:t>https://github.com/shekhar2010us/microservices_kubernetes_docker</a:t>
            </a:r>
            <a:endParaRPr b="0" i="0" sz="2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18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eval( this.class );</a:t>
            </a:r>
            <a:endParaRPr/>
          </a:p>
        </p:txBody>
      </p:sp>
      <p:sp>
        <p:nvSpPr>
          <p:cNvPr id="1462" name="Google Shape;1462;p189"/>
          <p:cNvSpPr txBox="1"/>
          <p:nvPr/>
        </p:nvSpPr>
        <p:spPr>
          <a:xfrm>
            <a:off x="457175" y="1295400"/>
            <a:ext cx="8229600" cy="47469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Please fill out our online course evaluation, which gives you immediate access to your certificate of completion.</a:t>
            </a:r>
            <a:endParaRPr/>
          </a:p>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All responses are confidential even though an email address is requested.</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AutoNum type="arabicPeriod"/>
            </a:pPr>
            <a:r>
              <a:rPr b="0" i="0" lang="en-US" sz="2400" u="none" cap="none" strike="noStrike">
                <a:solidFill>
                  <a:srgbClr val="000000"/>
                </a:solidFill>
                <a:latin typeface="Calibri"/>
                <a:ea typeface="Calibri"/>
                <a:cs typeface="Calibri"/>
                <a:sym typeface="Calibri"/>
              </a:rPr>
              <a:t>Go to: </a:t>
            </a:r>
            <a:r>
              <a:rPr b="1" i="0" lang="en-US" sz="2400" u="none" cap="none" strike="noStrike">
                <a:solidFill>
                  <a:srgbClr val="000000"/>
                </a:solidFill>
                <a:latin typeface="Calibri"/>
                <a:ea typeface="Calibri"/>
                <a:cs typeface="Calibri"/>
                <a:sym typeface="Calibri"/>
              </a:rPr>
              <a:t>www.metricsthatmatter.com/ASPE</a:t>
            </a:r>
            <a:endParaRPr/>
          </a:p>
          <a:p>
            <a:pPr indent="-381000" lvl="0" marL="457200" marR="0" rtl="0" algn="l">
              <a:lnSpc>
                <a:spcPct val="100000"/>
              </a:lnSpc>
              <a:spcBef>
                <a:spcPts val="0"/>
              </a:spcBef>
              <a:spcAft>
                <a:spcPts val="0"/>
              </a:spcAft>
              <a:buClr>
                <a:srgbClr val="000000"/>
              </a:buClr>
              <a:buSzPts val="2400"/>
              <a:buFont typeface="Calibri"/>
              <a:buAutoNum type="arabicPeriod"/>
            </a:pPr>
            <a:r>
              <a:rPr b="0" i="0" lang="en-US" sz="2400" u="none" cap="none" strike="noStrike">
                <a:solidFill>
                  <a:srgbClr val="000000"/>
                </a:solidFill>
                <a:latin typeface="Calibri"/>
                <a:ea typeface="Calibri"/>
                <a:cs typeface="Calibri"/>
                <a:sym typeface="Calibri"/>
              </a:rPr>
              <a:t>From the drop down menu choose </a:t>
            </a:r>
            <a:r>
              <a:rPr b="1" i="0" lang="en-US" sz="2400" u="none" cap="none" strike="noStrike">
                <a:solidFill>
                  <a:srgbClr val="000000"/>
                </a:solidFill>
                <a:latin typeface="Calibri"/>
                <a:ea typeface="Calibri"/>
                <a:cs typeface="Calibri"/>
                <a:sym typeface="Calibri"/>
              </a:rPr>
              <a:t>Docker Containerization Boot Camp, site, instructor name, class start date</a:t>
            </a:r>
            <a:endParaRPr/>
          </a:p>
          <a:p>
            <a:pPr indent="-381000" lvl="0" marL="457200" marR="0" rtl="0" algn="l">
              <a:lnSpc>
                <a:spcPct val="100000"/>
              </a:lnSpc>
              <a:spcBef>
                <a:spcPts val="0"/>
              </a:spcBef>
              <a:spcAft>
                <a:spcPts val="0"/>
              </a:spcAft>
              <a:buClr>
                <a:srgbClr val="000000"/>
              </a:buClr>
              <a:buSzPts val="2400"/>
              <a:buFont typeface="Calibri"/>
              <a:buAutoNum type="arabicPeriod"/>
            </a:pPr>
            <a:r>
              <a:rPr b="0" i="0" lang="en-US" sz="2400" u="none" cap="none" strike="noStrike">
                <a:solidFill>
                  <a:srgbClr val="000000"/>
                </a:solidFill>
                <a:latin typeface="Calibri"/>
                <a:ea typeface="Calibri"/>
                <a:cs typeface="Calibri"/>
                <a:sym typeface="Calibri"/>
              </a:rPr>
              <a:t>Enter email address, answer the questions, provide desired written feedback, and click submit.</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6" name="Shape 1466"/>
        <p:cNvGrpSpPr/>
        <p:nvPr/>
      </p:nvGrpSpPr>
      <p:grpSpPr>
        <a:xfrm>
          <a:off x="0" y="0"/>
          <a:ext cx="0" cy="0"/>
          <a:chOff x="0" y="0"/>
          <a:chExt cx="0" cy="0"/>
        </a:xfrm>
      </p:grpSpPr>
      <p:sp>
        <p:nvSpPr>
          <p:cNvPr id="1467" name="Google Shape;1467;p190"/>
          <p:cNvSpPr txBox="1"/>
          <p:nvPr>
            <p:ph type="title"/>
          </p:nvPr>
        </p:nvSpPr>
        <p:spPr>
          <a:xfrm>
            <a:off x="457200" y="152399"/>
            <a:ext cx="8229600" cy="435921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THANK YOU !!!</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pic>
        <p:nvPicPr>
          <p:cNvPr id="237" name="Google Shape;237;p40"/>
          <p:cNvPicPr preferRelativeResize="0"/>
          <p:nvPr/>
        </p:nvPicPr>
        <p:blipFill rotWithShape="1">
          <a:blip r:embed="rId3">
            <a:alphaModFix/>
          </a:blip>
          <a:srcRect b="0" l="0" r="0" t="0"/>
          <a:stretch/>
        </p:blipFill>
        <p:spPr>
          <a:xfrm>
            <a:off x="152400" y="1219200"/>
            <a:ext cx="8839198" cy="44576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243" name="Google Shape;243;p41"/>
          <p:cNvGraphicFramePr/>
          <p:nvPr/>
        </p:nvGraphicFramePr>
        <p:xfrm>
          <a:off x="1524000" y="1397000"/>
          <a:ext cx="3000000" cy="3000000"/>
        </p:xfrm>
        <a:graphic>
          <a:graphicData uri="http://schemas.openxmlformats.org/drawingml/2006/table">
            <a:tbl>
              <a:tblPr bandRow="1" firstRow="1">
                <a:noFill/>
                <a:tableStyleId>{B1FE9FA8-7ED0-4C8F-9FA7-FC42E471DE05}</a:tableStyleId>
              </a:tblPr>
              <a:tblGrid>
                <a:gridCol w="3048000"/>
                <a:gridCol w="30480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Virtual Machines (VMs)</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Containers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hardware-level virtualization</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Represents operating system virtualization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Heavyweight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Lightweight</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Slow provisioning</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Real-time provisioning and scalability</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Limited performance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Native performance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Fully isolated and therefore more secure (maybe)</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Process-level isolation and therefore less secure (maybe)</a:t>
                      </a:r>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VMs vs. Containers</a:t>
            </a:r>
            <a:endParaRPr/>
          </a:p>
        </p:txBody>
      </p:sp>
      <p:graphicFrame>
        <p:nvGraphicFramePr>
          <p:cNvPr id="249" name="Google Shape;249;p42"/>
          <p:cNvGraphicFramePr/>
          <p:nvPr/>
        </p:nvGraphicFramePr>
        <p:xfrm>
          <a:off x="457200" y="1595120"/>
          <a:ext cx="3000000" cy="3000000"/>
        </p:xfrm>
        <a:graphic>
          <a:graphicData uri="http://schemas.openxmlformats.org/drawingml/2006/table">
            <a:tbl>
              <a:tblPr bandRow="1" firstRow="1">
                <a:noFill/>
                <a:tableStyleId>{B1FE9FA8-7ED0-4C8F-9FA7-FC42E471DE05}</a:tableStyleId>
              </a:tblPr>
              <a:tblGrid>
                <a:gridCol w="8229600"/>
              </a:tblGrid>
              <a:tr h="370850">
                <a:tc>
                  <a:txBody>
                    <a:bodyPr>
                      <a:noAutofit/>
                    </a:bodyPr>
                    <a:lstStyle/>
                    <a:p>
                      <a:pPr indent="0" lvl="0" marL="0" marR="0" rtl="0" algn="ctr">
                        <a:lnSpc>
                          <a:spcPct val="100000"/>
                        </a:lnSpc>
                        <a:spcBef>
                          <a:spcPts val="0"/>
                        </a:spcBef>
                        <a:spcAft>
                          <a:spcPts val="0"/>
                        </a:spcAft>
                        <a:buClr>
                          <a:srgbClr val="002060"/>
                        </a:buClr>
                        <a:buSzPts val="450"/>
                        <a:buFont typeface="Arial"/>
                        <a:buNone/>
                      </a:pPr>
                      <a:r>
                        <a:rPr b="1" lang="en-US" sz="1800" u="none" cap="none" strike="noStrike">
                          <a:solidFill>
                            <a:srgbClr val="002060"/>
                          </a:solidFill>
                          <a:latin typeface="Arial"/>
                          <a:ea typeface="Arial"/>
                          <a:cs typeface="Arial"/>
                          <a:sym typeface="Arial"/>
                        </a:rPr>
                        <a:t>Simulates a physical machine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002060"/>
                        </a:buClr>
                        <a:buSzPts val="450"/>
                        <a:buFont typeface="Arial"/>
                        <a:buNone/>
                      </a:pPr>
                      <a:r>
                        <a:rPr lang="en-US" sz="1800" u="none" cap="none" strike="noStrike">
                          <a:solidFill>
                            <a:srgbClr val="002060"/>
                          </a:solidFill>
                          <a:latin typeface="Arial"/>
                          <a:ea typeface="Arial"/>
                          <a:cs typeface="Arial"/>
                          <a:sym typeface="Arial"/>
                        </a:rPr>
                        <a:t>Provides a local file system</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002060"/>
                        </a:buClr>
                        <a:buSzPts val="450"/>
                        <a:buFont typeface="Arial"/>
                        <a:buNone/>
                      </a:pPr>
                      <a:r>
                        <a:rPr lang="en-US" sz="1800" u="none" cap="none" strike="noStrike">
                          <a:solidFill>
                            <a:srgbClr val="002060"/>
                          </a:solidFill>
                          <a:latin typeface="Arial"/>
                          <a:ea typeface="Arial"/>
                          <a:cs typeface="Arial"/>
                          <a:sym typeface="Arial"/>
                        </a:rPr>
                        <a:t>Can be accessed over a network</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Full and independent guest operating system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Virtualized device drivers</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Strong resource and memory management </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Huge memory foot-print</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Clr>
                          <a:srgbClr val="FF0000"/>
                        </a:buClr>
                        <a:buSzPts val="450"/>
                        <a:buFont typeface="Arial"/>
                        <a:buNone/>
                      </a:pPr>
                      <a:r>
                        <a:rPr lang="en-US" sz="1800" u="none" cap="none" strike="noStrike">
                          <a:solidFill>
                            <a:srgbClr val="FF0000"/>
                          </a:solidFill>
                          <a:latin typeface="Arial"/>
                          <a:ea typeface="Arial"/>
                          <a:cs typeface="Arial"/>
                          <a:sym typeface="Arial"/>
                        </a:rPr>
                        <a:t>Needs a hypervisor </a:t>
                      </a:r>
                      <a:endParaRPr/>
                    </a:p>
                  </a:txBody>
                  <a:tcPr marT="45725" marB="45725" marR="91450" marL="9145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5"/>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1350"/>
              <a:buFont typeface="Calibri"/>
              <a:buNone/>
            </a:pPr>
            <a:r>
              <a:rPr b="1" i="0" lang="en-US" sz="5400" u="none" cap="none" strike="noStrike">
                <a:solidFill>
                  <a:srgbClr val="0070C0"/>
                </a:solidFill>
                <a:latin typeface="Calibri"/>
                <a:ea typeface="Calibri"/>
                <a:cs typeface="Calibri"/>
                <a:sym typeface="Calibri"/>
              </a:rPr>
              <a:t>Welcome!</a:t>
            </a:r>
            <a:endParaRPr/>
          </a:p>
        </p:txBody>
      </p:sp>
      <p:grpSp>
        <p:nvGrpSpPr>
          <p:cNvPr id="117" name="Google Shape;117;p25"/>
          <p:cNvGrpSpPr/>
          <p:nvPr/>
        </p:nvGrpSpPr>
        <p:grpSpPr>
          <a:xfrm>
            <a:off x="2286000" y="1531538"/>
            <a:ext cx="4572000" cy="4048922"/>
            <a:chOff x="0" y="7538"/>
            <a:chExt cx="4572000" cy="4048922"/>
          </a:xfrm>
        </p:grpSpPr>
        <p:sp>
          <p:nvSpPr>
            <p:cNvPr id="118" name="Google Shape;118;p25"/>
            <p:cNvSpPr/>
            <p:nvPr/>
          </p:nvSpPr>
          <p:spPr>
            <a:xfrm>
              <a:off x="0" y="347019"/>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5"/>
            <p:cNvSpPr/>
            <p:nvPr/>
          </p:nvSpPr>
          <p:spPr>
            <a:xfrm>
              <a:off x="228600" y="7538"/>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5"/>
            <p:cNvSpPr txBox="1"/>
            <p:nvPr/>
          </p:nvSpPr>
          <p:spPr>
            <a:xfrm>
              <a:off x="261743" y="40682"/>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Logistics (breaks, facilities, lunch, etc.)</a:t>
              </a:r>
              <a:endParaRPr/>
            </a:p>
          </p:txBody>
        </p:sp>
        <p:sp>
          <p:nvSpPr>
            <p:cNvPr id="121" name="Google Shape;121;p25"/>
            <p:cNvSpPr/>
            <p:nvPr/>
          </p:nvSpPr>
          <p:spPr>
            <a:xfrm>
              <a:off x="0" y="139030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5"/>
            <p:cNvSpPr/>
            <p:nvPr/>
          </p:nvSpPr>
          <p:spPr>
            <a:xfrm>
              <a:off x="228600" y="105082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5"/>
            <p:cNvSpPr txBox="1"/>
            <p:nvPr/>
          </p:nvSpPr>
          <p:spPr>
            <a:xfrm>
              <a:off x="261743" y="108396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Rules of Engagement</a:t>
              </a:r>
              <a:endParaRPr/>
            </a:p>
          </p:txBody>
        </p:sp>
        <p:sp>
          <p:nvSpPr>
            <p:cNvPr id="124" name="Google Shape;124;p25"/>
            <p:cNvSpPr/>
            <p:nvPr/>
          </p:nvSpPr>
          <p:spPr>
            <a:xfrm>
              <a:off x="0" y="243358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5"/>
            <p:cNvSpPr/>
            <p:nvPr/>
          </p:nvSpPr>
          <p:spPr>
            <a:xfrm>
              <a:off x="228600" y="209410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5"/>
            <p:cNvSpPr txBox="1"/>
            <p:nvPr/>
          </p:nvSpPr>
          <p:spPr>
            <a:xfrm>
              <a:off x="261743" y="2127243"/>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Introductions</a:t>
              </a:r>
              <a:endParaRPr/>
            </a:p>
          </p:txBody>
        </p:sp>
        <p:sp>
          <p:nvSpPr>
            <p:cNvPr id="127" name="Google Shape;127;p25"/>
            <p:cNvSpPr/>
            <p:nvPr/>
          </p:nvSpPr>
          <p:spPr>
            <a:xfrm>
              <a:off x="0" y="3476860"/>
              <a:ext cx="4572000" cy="5796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5"/>
            <p:cNvSpPr/>
            <p:nvPr/>
          </p:nvSpPr>
          <p:spPr>
            <a:xfrm>
              <a:off x="228600" y="3137380"/>
              <a:ext cx="3200399" cy="67895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5"/>
            <p:cNvSpPr txBox="1"/>
            <p:nvPr/>
          </p:nvSpPr>
          <p:spPr>
            <a:xfrm>
              <a:off x="261743" y="3170524"/>
              <a:ext cx="3134111" cy="612672"/>
            </a:xfrm>
            <a:prstGeom prst="rect">
              <a:avLst/>
            </a:prstGeom>
            <a:noFill/>
            <a:ln>
              <a:noFill/>
            </a:ln>
          </p:spPr>
          <p:txBody>
            <a:bodyPr anchorCtr="0" anchor="ctr" bIns="0" lIns="120950" spcFirstLastPara="1" rIns="120950" wrap="square" tIns="0">
              <a:noAutofit/>
            </a:bodyPr>
            <a:lstStyle/>
            <a:p>
              <a:pPr indent="0" lvl="0" marL="0" marR="0" rtl="0" algn="l">
                <a:lnSpc>
                  <a:spcPct val="90000"/>
                </a:lnSpc>
                <a:spcBef>
                  <a:spcPts val="0"/>
                </a:spcBef>
                <a:spcAft>
                  <a:spcPts val="0"/>
                </a:spcAft>
                <a:buClr>
                  <a:schemeClr val="lt1"/>
                </a:buClr>
                <a:buSzPts val="575"/>
                <a:buFont typeface="Arial"/>
                <a:buNone/>
              </a:pPr>
              <a:r>
                <a:rPr b="0" i="0" lang="en-US" sz="2300" u="none" cap="none" strike="noStrike">
                  <a:solidFill>
                    <a:schemeClr val="lt1"/>
                  </a:solidFill>
                  <a:latin typeface="Arial"/>
                  <a:ea typeface="Arial"/>
                  <a:cs typeface="Arial"/>
                  <a:sym typeface="Arial"/>
                </a:rPr>
                <a:t>Let’s Get Started!</a:t>
              </a:r>
              <a:endParaRPr/>
            </a:p>
          </p:txBody>
        </p:sp>
      </p:grpSp>
      <p:cxnSp>
        <p:nvCxnSpPr>
          <p:cNvPr id="130" name="Google Shape;130;p25"/>
          <p:cNvCxnSpPr/>
          <p:nvPr/>
        </p:nvCxnSpPr>
        <p:spPr>
          <a:xfrm>
            <a:off x="457200" y="1219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Dev/Ops Container Workflow</a:t>
            </a:r>
            <a:endParaRPr/>
          </a:p>
        </p:txBody>
      </p:sp>
      <p:pic>
        <p:nvPicPr>
          <p:cNvPr id="255" name="Google Shape;255;p43"/>
          <p:cNvPicPr preferRelativeResize="0"/>
          <p:nvPr>
            <p:ph idx="1" type="body"/>
          </p:nvPr>
        </p:nvPicPr>
        <p:blipFill rotWithShape="1">
          <a:blip r:embed="rId3">
            <a:alphaModFix/>
          </a:blip>
          <a:srcRect b="0" l="0" r="0" t="0"/>
          <a:stretch/>
        </p:blipFill>
        <p:spPr>
          <a:xfrm>
            <a:off x="228600" y="1295400"/>
            <a:ext cx="8229600" cy="43784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Container Benefits</a:t>
            </a:r>
            <a:endParaRPr/>
          </a:p>
        </p:txBody>
      </p:sp>
      <p:pic>
        <p:nvPicPr>
          <p:cNvPr id="261" name="Google Shape;261;p44"/>
          <p:cNvPicPr preferRelativeResize="0"/>
          <p:nvPr>
            <p:ph idx="1" type="body"/>
          </p:nvPr>
        </p:nvPicPr>
        <p:blipFill rotWithShape="1">
          <a:blip r:embed="rId3">
            <a:alphaModFix/>
          </a:blip>
          <a:srcRect b="0" l="0" r="0" t="0"/>
          <a:stretch/>
        </p:blipFill>
        <p:spPr>
          <a:xfrm>
            <a:off x="457200" y="2226180"/>
            <a:ext cx="8229600" cy="3029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graphicFrame>
        <p:nvGraphicFramePr>
          <p:cNvPr id="266" name="Google Shape;266;p45"/>
          <p:cNvGraphicFramePr/>
          <p:nvPr/>
        </p:nvGraphicFramePr>
        <p:xfrm>
          <a:off x="526624" y="890779"/>
          <a:ext cx="3000000" cy="3000000"/>
        </p:xfrm>
        <a:graphic>
          <a:graphicData uri="http://schemas.openxmlformats.org/drawingml/2006/table">
            <a:tbl>
              <a:tblPr>
                <a:noFill/>
                <a:tableStyleId>{780B361A-3D87-430F-9C57-8F38FCC4A601}</a:tableStyleId>
              </a:tblPr>
              <a:tblGrid>
                <a:gridCol w="2368100"/>
                <a:gridCol w="1007550"/>
                <a:gridCol w="1549575"/>
                <a:gridCol w="1549575"/>
                <a:gridCol w="1549575"/>
              </a:tblGrid>
              <a:tr h="51707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COMMUNITY EDITION</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ENTERPRISE EDITION BASIC</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ENTERPRISE EDITION STANDARD</a:t>
                      </a:r>
                      <a:endParaRPr/>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ENTERPRISE EDITION ADVANCED</a:t>
                      </a:r>
                      <a:endParaRPr/>
                    </a:p>
                  </a:txBody>
                  <a:tcPr marT="91425" marB="91425" marR="91425" marL="91425"/>
                </a:tc>
              </a:tr>
              <a:tr h="228600">
                <a:tc>
                  <a:txBody>
                    <a:bodyPr>
                      <a:noAutofit/>
                    </a:bodyPr>
                    <a:lstStyle/>
                    <a:p>
                      <a:pPr indent="0" lvl="0" marL="0" marR="0" rtl="0" algn="l">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Container engine and built in orchestration, networking, security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93C47D"/>
                        </a:buClr>
                        <a:buSzPts val="1800"/>
                        <a:buFont typeface="Calibri"/>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28600">
                <a:tc>
                  <a:txBody>
                    <a:bodyPr>
                      <a:noAutofit/>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latin typeface="Calibri"/>
                          <a:ea typeface="Calibri"/>
                          <a:cs typeface="Calibri"/>
                          <a:sym typeface="Calibri"/>
                        </a:rPr>
                        <a:t>Docker Certified</a:t>
                      </a:r>
                      <a:r>
                        <a:rPr lang="en-US" sz="1200" u="none" cap="none" strike="noStrike">
                          <a:solidFill>
                            <a:schemeClr val="dk1"/>
                          </a:solidFill>
                          <a:latin typeface="Calibri"/>
                          <a:ea typeface="Calibri"/>
                          <a:cs typeface="Calibri"/>
                          <a:sym typeface="Calibri"/>
                        </a:rPr>
                        <a:t> - Infrastructure, Plugins and ISV (independent software vendors) Containers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68250">
                <a:tc>
                  <a:txBody>
                    <a:bodyPr>
                      <a:noAutofit/>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latin typeface="Calibri"/>
                          <a:ea typeface="Calibri"/>
                          <a:cs typeface="Calibri"/>
                          <a:sym typeface="Calibri"/>
                        </a:rPr>
                        <a:t>Image Management</a:t>
                      </a:r>
                      <a:endParaRPr/>
                    </a:p>
                    <a:p>
                      <a:pPr indent="0" lvl="0" marL="0" marR="0" rtl="0" algn="l">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(private registry, caching)</a:t>
                      </a:r>
                      <a:endParaRPr/>
                    </a:p>
                  </a:txBody>
                  <a:tcPr marT="91425" marB="91425" marR="91425" marL="91425"/>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Cloud hosted repos</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28600">
                <a:tc>
                  <a:txBody>
                    <a:bodyPr>
                      <a:noAutofit/>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latin typeface="Calibri"/>
                          <a:ea typeface="Calibri"/>
                          <a:cs typeface="Calibri"/>
                          <a:sym typeface="Calibri"/>
                        </a:rPr>
                        <a:t>Docker Datacenter</a:t>
                      </a:r>
                      <a:r>
                        <a:rPr lang="en-US" sz="1200" u="none" cap="none" strike="noStrike">
                          <a:solidFill>
                            <a:schemeClr val="dk1"/>
                          </a:solidFill>
                          <a:latin typeface="Calibri"/>
                          <a:ea typeface="Calibri"/>
                          <a:cs typeface="Calibri"/>
                          <a:sym typeface="Calibri"/>
                        </a:rPr>
                        <a:t> - Integrated container app management</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323575">
                <a:tc>
                  <a:txBody>
                    <a:bodyPr>
                      <a:noAutofit/>
                    </a:bodyPr>
                    <a:lstStyle/>
                    <a:p>
                      <a:pPr indent="0" lvl="0" marL="0" marR="0" rtl="0" algn="l">
                        <a:lnSpc>
                          <a:spcPct val="100000"/>
                        </a:lnSpc>
                        <a:spcBef>
                          <a:spcPts val="0"/>
                        </a:spcBef>
                        <a:spcAft>
                          <a:spcPts val="0"/>
                        </a:spcAft>
                        <a:buClr>
                          <a:schemeClr val="dk1"/>
                        </a:buClr>
                        <a:buSzPts val="1200"/>
                        <a:buFont typeface="Calibri"/>
                        <a:buNone/>
                      </a:pPr>
                      <a:r>
                        <a:rPr b="1" lang="en-US" sz="1200" u="none" cap="none" strike="noStrike">
                          <a:solidFill>
                            <a:schemeClr val="dk1"/>
                          </a:solidFill>
                          <a:latin typeface="Calibri"/>
                          <a:ea typeface="Calibri"/>
                          <a:cs typeface="Calibri"/>
                          <a:sym typeface="Calibri"/>
                        </a:rPr>
                        <a:t>Docker Datacenter</a:t>
                      </a:r>
                      <a:r>
                        <a:rPr lang="en-US" sz="1200" u="none" cap="none" strike="noStrike">
                          <a:solidFill>
                            <a:schemeClr val="dk1"/>
                          </a:solidFill>
                          <a:latin typeface="Calibri"/>
                          <a:ea typeface="Calibri"/>
                          <a:cs typeface="Calibri"/>
                          <a:sym typeface="Calibri"/>
                        </a:rPr>
                        <a:t> - Multi-tenancy with RBAC, LDAP/AD support</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68275">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Calibri"/>
                          <a:ea typeface="Calibri"/>
                          <a:cs typeface="Calibri"/>
                          <a:sym typeface="Calibri"/>
                        </a:rPr>
                        <a:t>Integrated secrets mgmt, image signing policy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225450">
                <a:tc>
                  <a:txBody>
                    <a:bodyPr>
                      <a:noAutofit/>
                    </a:bodyPr>
                    <a:lstStyle/>
                    <a:p>
                      <a:pPr indent="0" lvl="0" marL="0" marR="0" rtl="0" algn="l">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Image security scanning</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Preview</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latin typeface="Calibri"/>
                        <a:ea typeface="Calibri"/>
                        <a:cs typeface="Calibri"/>
                        <a:sym typeface="Calibri"/>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93C47D"/>
                          </a:solidFill>
                          <a:latin typeface="Calibri"/>
                          <a:ea typeface="Calibri"/>
                          <a:cs typeface="Calibri"/>
                          <a:sym typeface="Calibri"/>
                        </a:rPr>
                        <a:t>✓</a:t>
                      </a:r>
                      <a:endParaRPr/>
                    </a:p>
                  </a:txBody>
                  <a:tcPr marT="91425" marB="91425" marR="91425" marL="91425" anchor="ctr"/>
                </a:tc>
              </a:tr>
              <a:tr h="308525">
                <a:tc>
                  <a:txBody>
                    <a:bodyPr>
                      <a:noAutofit/>
                    </a:bodyPr>
                    <a:lstStyle/>
                    <a:p>
                      <a:pPr indent="0" lvl="0" marL="0" marR="0" rtl="0" algn="l">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Support</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Community</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Biz Day or 24x7</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Biz Day or 24x7</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Biz Day or 24x7</a:t>
                      </a:r>
                      <a:endParaRPr/>
                    </a:p>
                  </a:txBody>
                  <a:tcPr marT="91425" marB="91425" marR="91425" marL="91425" anchor="ctr"/>
                </a:tc>
              </a:tr>
              <a:tr h="257200">
                <a:tc>
                  <a:txBody>
                    <a:bodyPr>
                      <a:noAutofit/>
                    </a:bodyPr>
                    <a:lstStyle/>
                    <a:p>
                      <a:pPr indent="0" lvl="0" marL="0" marR="0" rtl="0" algn="l">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Pricing</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Free</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1200"/>
                        <a:buFont typeface="Calibri"/>
                        <a:buNone/>
                      </a:pPr>
                      <a:r>
                        <a:rPr lang="en-US" sz="1200" u="none" cap="none" strike="noStrike">
                          <a:latin typeface="Calibri"/>
                          <a:ea typeface="Calibri"/>
                          <a:cs typeface="Calibri"/>
                          <a:sym typeface="Calibri"/>
                        </a:rPr>
                        <a:t>$750/node/year</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$1,500/node/year</a:t>
                      </a:r>
                      <a:endParaRPr/>
                    </a:p>
                  </a:txBody>
                  <a:tcPr marT="91425" marB="91425" marR="91425" marL="91425" anchor="ctr"/>
                </a:tc>
                <a:tc>
                  <a:txBody>
                    <a:bodyPr>
                      <a:noAutofit/>
                    </a:bodyPr>
                    <a:lstStyle/>
                    <a:p>
                      <a:pPr indent="0" lvl="0" marL="0" marR="0" rtl="0" algn="ctr">
                        <a:lnSpc>
                          <a:spcPct val="100000"/>
                        </a:lnSpc>
                        <a:spcBef>
                          <a:spcPts val="0"/>
                        </a:spcBef>
                        <a:spcAft>
                          <a:spcPts val="0"/>
                        </a:spcAft>
                        <a:buClr>
                          <a:schemeClr val="dk1"/>
                        </a:buClr>
                        <a:buSzPts val="1200"/>
                        <a:buFont typeface="Calibri"/>
                        <a:buNone/>
                      </a:pPr>
                      <a:r>
                        <a:rPr lang="en-US" sz="1200" u="none" cap="none" strike="noStrike">
                          <a:solidFill>
                            <a:schemeClr val="dk1"/>
                          </a:solidFill>
                          <a:latin typeface="Calibri"/>
                          <a:ea typeface="Calibri"/>
                          <a:cs typeface="Calibri"/>
                          <a:sym typeface="Calibri"/>
                        </a:rPr>
                        <a:t>$2,000/node/year</a:t>
                      </a:r>
                      <a:endParaRPr/>
                    </a:p>
                  </a:txBody>
                  <a:tcPr marT="91425" marB="91425" marR="91425" marL="91425" anchor="ctr"/>
                </a:tc>
              </a:tr>
            </a:tbl>
          </a:graphicData>
        </a:graphic>
      </p:graphicFrame>
      <p:sp>
        <p:nvSpPr>
          <p:cNvPr id="267" name="Google Shape;267;p45"/>
          <p:cNvSpPr txBox="1"/>
          <p:nvPr>
            <p:ph type="title"/>
          </p:nvPr>
        </p:nvSpPr>
        <p:spPr>
          <a:xfrm>
            <a:off x="424012" y="-47825"/>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CE vs. Docker 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Installing Docker</a:t>
            </a:r>
            <a:endParaRPr/>
          </a:p>
        </p:txBody>
      </p:sp>
      <p:sp>
        <p:nvSpPr>
          <p:cNvPr id="273" name="Google Shape;273;p46"/>
          <p:cNvSpPr txBox="1"/>
          <p:nvPr>
            <p:ph idx="1" type="body"/>
          </p:nvPr>
        </p:nvSpPr>
        <p:spPr>
          <a:xfrm>
            <a:off x="457200" y="1477962"/>
            <a:ext cx="8229600" cy="45261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Docker container engine is built from and on top of the Linux kernel, so it needs Linux to run natively*</a:t>
            </a:r>
            <a:endParaRPr/>
          </a:p>
          <a:p>
            <a:pPr indent="-457200" lvl="1" marL="12001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Docker is increasingly being packaged with newer Linux distributions</a:t>
            </a:r>
            <a:endParaRPr/>
          </a:p>
          <a:p>
            <a:pPr indent="-285750" lvl="1" marL="7429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Docker is also available on MacOS and Windows through the use of lightweight Linux VMs - HyperV-based on Windows, HyperKit-based on MacOS</a:t>
            </a:r>
            <a:endParaRPr b="0" i="0" sz="2400" u="none" cap="none" strike="noStrike">
              <a:solidFill>
                <a:schemeClr val="dk1"/>
              </a:solidFill>
              <a:latin typeface="Calibri"/>
              <a:ea typeface="Calibri"/>
              <a:cs typeface="Calibri"/>
              <a:sym typeface="Calibri"/>
            </a:endParaRPr>
          </a:p>
          <a:p>
            <a:pPr indent="0" lvl="0" marL="457200" marR="0" rtl="0" algn="l">
              <a:lnSpc>
                <a:spcPct val="100000"/>
              </a:lnSpc>
              <a:spcBef>
                <a:spcPts val="480"/>
              </a:spcBef>
              <a:spcAft>
                <a:spcPts val="0"/>
              </a:spcAft>
              <a:buClr>
                <a:schemeClr val="dk1"/>
              </a:buClr>
              <a:buSzPts val="2400"/>
              <a:buFont typeface="Calibri"/>
              <a:buNone/>
            </a:pP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 Native Windows containers can also be used with Docker for Windows if you have very specific versions of Windows.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Arial"/>
              <a:buNone/>
            </a:pPr>
            <a:r>
              <a:rPr b="1" i="0" lang="en-US" sz="4000" u="none" cap="none" strike="noStrike">
                <a:solidFill>
                  <a:srgbClr val="E36C09"/>
                </a:solidFill>
                <a:latin typeface="Calibri"/>
                <a:ea typeface="Calibri"/>
                <a:cs typeface="Calibri"/>
                <a:sym typeface="Calibri"/>
              </a:rPr>
              <a:t>Prerequisite: Connect to Classroom VM</a:t>
            </a:r>
            <a:endParaRPr/>
          </a:p>
          <a:p>
            <a:pPr indent="0" lvl="0" marL="0" marR="0" rtl="0" algn="ctr">
              <a:lnSpc>
                <a:spcPct val="100000"/>
              </a:lnSpc>
              <a:spcBef>
                <a:spcPts val="0"/>
              </a:spcBef>
              <a:spcAft>
                <a:spcPts val="0"/>
              </a:spcAft>
              <a:buClr>
                <a:schemeClr val="dk1"/>
              </a:buClr>
              <a:buSzPts val="3600"/>
              <a:buFont typeface="Calibri"/>
              <a:buNone/>
            </a:pPr>
            <a:r>
              <a:t/>
            </a:r>
            <a:endParaRPr b="1" i="0" sz="3600" u="none" cap="none" strike="noStrike">
              <a:solidFill>
                <a:schemeClr val="dk1"/>
              </a:solidFill>
              <a:latin typeface="Calibri"/>
              <a:ea typeface="Calibri"/>
              <a:cs typeface="Calibri"/>
              <a:sym typeface="Calibri"/>
            </a:endParaRPr>
          </a:p>
        </p:txBody>
      </p:sp>
      <p:sp>
        <p:nvSpPr>
          <p:cNvPr id="279" name="Google Shape;279;p47"/>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ssh student@FQDN</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student password = DockerStudentPW0</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FQDN = The fully qualified domain name of the machine assigned to you by your instructor. This will commonly be in the form docker#.domain.com (where # is your student number as assigned to you by your instructor).</a:t>
            </a:r>
            <a:endParaRPr/>
          </a:p>
        </p:txBody>
      </p:sp>
      <p:grpSp>
        <p:nvGrpSpPr>
          <p:cNvPr id="280" name="Google Shape;280;p47"/>
          <p:cNvGrpSpPr/>
          <p:nvPr/>
        </p:nvGrpSpPr>
        <p:grpSpPr>
          <a:xfrm>
            <a:off x="152400" y="762000"/>
            <a:ext cx="4572000" cy="1066800"/>
            <a:chOff x="457200" y="2971800"/>
            <a:chExt cx="4572000" cy="1066800"/>
          </a:xfrm>
        </p:grpSpPr>
        <p:pic>
          <p:nvPicPr>
            <p:cNvPr descr="icon of person performing a computer lab" id="281" name="Google Shape;281;p47"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282" name="Google Shape;282;p47"/>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283" name="Google Shape;283;p47"/>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284" name="Google Shape;284;p47"/>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Prerequisite: Add &amp; Update Repos</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sp>
        <p:nvSpPr>
          <p:cNvPr id="290" name="Google Shape;290;p48"/>
          <p:cNvSpPr txBox="1"/>
          <p:nvPr>
            <p:ph idx="1" type="body"/>
          </p:nvPr>
        </p:nvSpPr>
        <p:spPr>
          <a:xfrm>
            <a:off x="457200" y="1642199"/>
            <a:ext cx="8229600" cy="43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alibri"/>
              <a:buNone/>
            </a:pPr>
            <a:r>
              <a:rPr b="0" i="0" lang="en-US" sz="1400" u="none" cap="none" strike="noStrike">
                <a:solidFill>
                  <a:srgbClr val="333333"/>
                </a:solidFill>
                <a:latin typeface="Consolas"/>
                <a:ea typeface="Consolas"/>
                <a:cs typeface="Consolas"/>
                <a:sym typeface="Consolas"/>
              </a:rPr>
              <a:t>$ sudo apt-get update</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Consolas"/>
                <a:ea typeface="Consolas"/>
                <a:cs typeface="Consolas"/>
                <a:sym typeface="Consolas"/>
              </a:rPr>
              <a:t>$ sudo apt-get -y install apt-transport-https ca-certificates curl</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Consolas"/>
                <a:ea typeface="Consolas"/>
                <a:cs typeface="Consolas"/>
                <a:sym typeface="Consolas"/>
              </a:rPr>
              <a:t>$ curl -fsSL https://download.docker.com/linux/ubuntu/gpg | sudo apt-key add -</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333333"/>
                </a:solidFill>
                <a:latin typeface="Consolas"/>
                <a:ea typeface="Consolas"/>
                <a:cs typeface="Consolas"/>
                <a:sym typeface="Consolas"/>
              </a:rPr>
              <a:t>$ sudo add-apt-repository \</a:t>
            </a:r>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333333"/>
                </a:solidFill>
                <a:latin typeface="Consolas"/>
                <a:ea typeface="Consolas"/>
                <a:cs typeface="Consolas"/>
                <a:sym typeface="Consolas"/>
              </a:rPr>
              <a:t>       "deb [arch=amd64] https://download.docker.com/linux/ubuntu \</a:t>
            </a:r>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333333"/>
                </a:solidFill>
                <a:latin typeface="Consolas"/>
                <a:ea typeface="Consolas"/>
                <a:cs typeface="Consolas"/>
                <a:sym typeface="Consolas"/>
              </a:rPr>
              <a:t>       $(lsb_release -cs) \</a:t>
            </a:r>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333333"/>
                </a:solidFill>
                <a:latin typeface="Consolas"/>
                <a:ea typeface="Consolas"/>
                <a:cs typeface="Consolas"/>
                <a:sym typeface="Consolas"/>
              </a:rPr>
              <a:t>       stable"</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alibri"/>
              <a:buNone/>
            </a:pPr>
            <a:r>
              <a:rPr b="0" i="0" lang="en-US" sz="1400" u="none" cap="none" strike="noStrike">
                <a:solidFill>
                  <a:srgbClr val="333333"/>
                </a:solidFill>
                <a:latin typeface="Consolas"/>
                <a:ea typeface="Consolas"/>
                <a:cs typeface="Consolas"/>
                <a:sym typeface="Consolas"/>
              </a:rPr>
              <a:t>$ sudo apt-get update</a:t>
            </a:r>
            <a:endParaRPr/>
          </a:p>
          <a:p>
            <a:pPr indent="0" lvl="0" marL="0" marR="0" rtl="0" algn="l">
              <a:lnSpc>
                <a:spcPct val="100000"/>
              </a:lnSpc>
              <a:spcBef>
                <a:spcPts val="0"/>
              </a:spcBef>
              <a:spcAft>
                <a:spcPts val="0"/>
              </a:spcAft>
              <a:buClr>
                <a:schemeClr val="dk1"/>
              </a:buClr>
              <a:buSzPts val="1100"/>
              <a:buFont typeface="Calibri"/>
              <a:buNone/>
            </a:pPr>
            <a:r>
              <a:t/>
            </a:r>
            <a:endParaRPr b="0" i="0" sz="1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alibri"/>
              <a:buNone/>
            </a:pPr>
            <a:r>
              <a:t/>
            </a:r>
            <a:endParaRPr b="0" i="0" sz="1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alibri"/>
              <a:buNone/>
            </a:pPr>
            <a:r>
              <a:t/>
            </a:r>
            <a:endParaRPr b="0" i="0" sz="1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333333"/>
              </a:solidFill>
              <a:latin typeface="Consolas"/>
              <a:ea typeface="Consolas"/>
              <a:cs typeface="Consolas"/>
              <a:sym typeface="Consolas"/>
            </a:endParaRPr>
          </a:p>
        </p:txBody>
      </p:sp>
      <p:grpSp>
        <p:nvGrpSpPr>
          <p:cNvPr id="291" name="Google Shape;291;p48"/>
          <p:cNvGrpSpPr/>
          <p:nvPr/>
        </p:nvGrpSpPr>
        <p:grpSpPr>
          <a:xfrm>
            <a:off x="152400" y="762000"/>
            <a:ext cx="4572000" cy="1066800"/>
            <a:chOff x="457200" y="2971800"/>
            <a:chExt cx="4572000" cy="1066800"/>
          </a:xfrm>
        </p:grpSpPr>
        <p:pic>
          <p:nvPicPr>
            <p:cNvPr descr="icon of person performing a computer lab" id="292" name="Google Shape;292;p48"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293" name="Google Shape;293;p4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294" name="Google Shape;294;p4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295" name="Google Shape;295;p4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296" name="Google Shape;296;p48"/>
          <p:cNvSpPr txBox="1"/>
          <p:nvPr/>
        </p:nvSpPr>
        <p:spPr>
          <a:xfrm>
            <a:off x="599803" y="5180807"/>
            <a:ext cx="4572000" cy="70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Also at</a:t>
            </a:r>
            <a:endParaRPr/>
          </a:p>
          <a:p>
            <a:pPr indent="0" lvl="0" marL="0" marR="0" rtl="0" algn="ctr">
              <a:lnSpc>
                <a:spcPct val="100000"/>
              </a:lnSpc>
              <a:spcBef>
                <a:spcPts val="0"/>
              </a:spcBef>
              <a:spcAft>
                <a:spcPts val="0"/>
              </a:spcAft>
              <a:buClr>
                <a:schemeClr val="hlink"/>
              </a:buClr>
              <a:buSzPts val="450"/>
              <a:buFont typeface="Arial"/>
              <a:buNone/>
            </a:pPr>
            <a:r>
              <a:rPr b="0" i="0" lang="en-US" sz="1800" u="sng" cap="none" strike="noStrike">
                <a:solidFill>
                  <a:schemeClr val="hlink"/>
                </a:solidFill>
                <a:latin typeface="Arial"/>
                <a:ea typeface="Arial"/>
                <a:cs typeface="Arial"/>
                <a:sym typeface="Arial"/>
                <a:hlinkClick r:id="rId4"/>
              </a:rPr>
              <a:t>https://docs.docker.com/engine/installation/</a:t>
            </a:r>
            <a:endParaRPr/>
          </a:p>
        </p:txBody>
      </p:sp>
      <p:grpSp>
        <p:nvGrpSpPr>
          <p:cNvPr id="297" name="Google Shape;297;p48"/>
          <p:cNvGrpSpPr/>
          <p:nvPr/>
        </p:nvGrpSpPr>
        <p:grpSpPr>
          <a:xfrm>
            <a:off x="5472158" y="1019286"/>
            <a:ext cx="3429000" cy="571500"/>
            <a:chOff x="1600200" y="3162300"/>
            <a:chExt cx="3429000" cy="571500"/>
          </a:xfrm>
        </p:grpSpPr>
        <p:sp>
          <p:nvSpPr>
            <p:cNvPr id="298" name="Google Shape;298;p4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450"/>
                <a:buFont typeface="Calibri"/>
                <a:buNone/>
              </a:pPr>
              <a:r>
                <a:rPr b="1" i="0" lang="en-US" sz="1800" u="none" cap="none" strike="noStrike">
                  <a:solidFill>
                    <a:srgbClr val="7F7F7F"/>
                  </a:solidFill>
                  <a:latin typeface="Calibri"/>
                  <a:ea typeface="Calibri"/>
                  <a:cs typeface="Calibri"/>
                  <a:sym typeface="Calibri"/>
                </a:rPr>
                <a:t>Done already in AWS instances</a:t>
              </a:r>
              <a:endParaRPr b="1" i="0" sz="1800" u="none" cap="none" strike="noStrike">
                <a:solidFill>
                  <a:srgbClr val="7F7F7F"/>
                </a:solidFill>
                <a:latin typeface="Calibri"/>
                <a:ea typeface="Calibri"/>
                <a:cs typeface="Calibri"/>
                <a:sym typeface="Calibri"/>
              </a:endParaRPr>
            </a:p>
          </p:txBody>
        </p:sp>
        <p:cxnSp>
          <p:nvCxnSpPr>
            <p:cNvPr id="299" name="Google Shape;299;p4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300" name="Google Shape;300;p4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Install Docker-CE</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306" name="Google Shape;306;p49"/>
          <p:cNvGrpSpPr/>
          <p:nvPr/>
        </p:nvGrpSpPr>
        <p:grpSpPr>
          <a:xfrm>
            <a:off x="152400" y="762000"/>
            <a:ext cx="4572000" cy="1066800"/>
            <a:chOff x="457200" y="2971800"/>
            <a:chExt cx="4572000" cy="1066800"/>
          </a:xfrm>
        </p:grpSpPr>
        <p:pic>
          <p:nvPicPr>
            <p:cNvPr descr="icon of person performing a computer lab" id="307" name="Google Shape;307;p49"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308" name="Google Shape;308;p49"/>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309" name="Google Shape;309;p49"/>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310" name="Google Shape;310;p49"/>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311" name="Google Shape;311;p49"/>
          <p:cNvSpPr txBox="1"/>
          <p:nvPr>
            <p:ph idx="1" type="body"/>
          </p:nvPr>
        </p:nvSpPr>
        <p:spPr>
          <a:xfrm>
            <a:off x="457200" y="1642199"/>
            <a:ext cx="8229600" cy="4362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onsolas"/>
              <a:ea typeface="Consolas"/>
              <a:cs typeface="Consolas"/>
              <a:sym typeface="Consolas"/>
            </a:endParaRPr>
          </a:p>
          <a:p>
            <a:pPr indent="-69850" lvl="0" marL="45720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Consolas"/>
                <a:ea typeface="Consolas"/>
                <a:cs typeface="Consolas"/>
                <a:sym typeface="Consolas"/>
              </a:rPr>
              <a:t>$ sudo apt-get -y install docker-ce</a:t>
            </a:r>
            <a:endParaRPr b="0" i="0" sz="1400" u="none" cap="none" strike="noStrike">
              <a:solidFill>
                <a:schemeClr val="dk1"/>
              </a:solidFill>
              <a:latin typeface="Consolas"/>
              <a:ea typeface="Consolas"/>
              <a:cs typeface="Consolas"/>
              <a:sym typeface="Consolas"/>
            </a:endParaRPr>
          </a:p>
          <a:p>
            <a:pPr indent="-69850" lvl="0" marL="45720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69850" lvl="0" marL="45720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Consolas"/>
                <a:ea typeface="Consolas"/>
                <a:cs typeface="Consolas"/>
                <a:sym typeface="Consolas"/>
              </a:rPr>
              <a:t>$ sudo docker run hello-world</a:t>
            </a:r>
            <a:endParaRPr/>
          </a:p>
          <a:p>
            <a:pPr indent="-139700" lvl="0" marL="34290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onsolas"/>
              <a:ea typeface="Consolas"/>
              <a:cs typeface="Consolas"/>
              <a:sym typeface="Consolas"/>
            </a:endParaRPr>
          </a:p>
        </p:txBody>
      </p:sp>
      <p:sp>
        <p:nvSpPr>
          <p:cNvPr id="312" name="Google Shape;312;p49"/>
          <p:cNvSpPr txBox="1"/>
          <p:nvPr/>
        </p:nvSpPr>
        <p:spPr>
          <a:xfrm>
            <a:off x="270300" y="4942390"/>
            <a:ext cx="8603400" cy="78707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Also at</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00"/>
              <a:buFont typeface="Calibri"/>
              <a:buNone/>
            </a:pPr>
            <a:r>
              <a:rPr b="0" i="0" lang="en-US" sz="1600" u="sng" cap="none" strike="noStrike">
                <a:solidFill>
                  <a:schemeClr val="hlink"/>
                </a:solidFill>
                <a:latin typeface="Calibri"/>
                <a:ea typeface="Calibri"/>
                <a:cs typeface="Calibri"/>
                <a:sym typeface="Calibri"/>
                <a:hlinkClick r:id="rId4"/>
              </a:rPr>
              <a:t>https://docs.docker.com/engine/installation/linux/docker-ce/ubuntu/#install-using-the-repository</a:t>
            </a:r>
            <a:endParaRPr b="0" i="0" sz="1600" u="none" cap="none" strike="noStrike">
              <a:solidFill>
                <a:schemeClr val="dk1"/>
              </a:solidFill>
              <a:latin typeface="Calibri"/>
              <a:ea typeface="Calibri"/>
              <a:cs typeface="Calibri"/>
              <a:sym typeface="Calibri"/>
            </a:endParaRPr>
          </a:p>
        </p:txBody>
      </p:sp>
      <p:grpSp>
        <p:nvGrpSpPr>
          <p:cNvPr id="313" name="Google Shape;313;p49"/>
          <p:cNvGrpSpPr/>
          <p:nvPr/>
        </p:nvGrpSpPr>
        <p:grpSpPr>
          <a:xfrm>
            <a:off x="5472158" y="1019286"/>
            <a:ext cx="3429000" cy="571500"/>
            <a:chOff x="1600200" y="3162300"/>
            <a:chExt cx="3429000" cy="571500"/>
          </a:xfrm>
        </p:grpSpPr>
        <p:sp>
          <p:nvSpPr>
            <p:cNvPr id="314" name="Google Shape;314;p49"/>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450"/>
                <a:buFont typeface="Calibri"/>
                <a:buNone/>
              </a:pPr>
              <a:r>
                <a:rPr b="1" i="0" lang="en-US" sz="1800" u="none" cap="none" strike="noStrike">
                  <a:solidFill>
                    <a:srgbClr val="7F7F7F"/>
                  </a:solidFill>
                  <a:latin typeface="Calibri"/>
                  <a:ea typeface="Calibri"/>
                  <a:cs typeface="Calibri"/>
                  <a:sym typeface="Calibri"/>
                </a:rPr>
                <a:t>Done already in AWS instances</a:t>
              </a:r>
              <a:endParaRPr b="1" i="0" sz="1800" u="none" cap="none" strike="noStrike">
                <a:solidFill>
                  <a:srgbClr val="7F7F7F"/>
                </a:solidFill>
                <a:latin typeface="Calibri"/>
                <a:ea typeface="Calibri"/>
                <a:cs typeface="Calibri"/>
                <a:sym typeface="Calibri"/>
              </a:endParaRPr>
            </a:p>
          </p:txBody>
        </p:sp>
        <p:cxnSp>
          <p:nvCxnSpPr>
            <p:cNvPr id="315" name="Google Shape;315;p49"/>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316" name="Google Shape;316;p49"/>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Installing Docker Script</a:t>
            </a:r>
            <a:endParaRPr/>
          </a:p>
        </p:txBody>
      </p:sp>
      <p:sp>
        <p:nvSpPr>
          <p:cNvPr id="322" name="Google Shape;322;p50"/>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It’s good to install Docker the “hard” way at least once so you understand what is involved.</a:t>
            </a:r>
            <a:endParaRPr/>
          </a:p>
          <a:p>
            <a:pPr indent="-285750" lvl="1" marL="7429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There is a Docker-maintained community script that will install the latest release on your Linux machine (most popular flavors) available at </a:t>
            </a:r>
            <a:r>
              <a:rPr b="0" i="0" lang="en-US" sz="2400" u="sng" cap="none" strike="noStrike">
                <a:solidFill>
                  <a:schemeClr val="hlink"/>
                </a:solidFill>
                <a:latin typeface="Calibri"/>
                <a:ea typeface="Calibri"/>
                <a:cs typeface="Calibri"/>
                <a:sym typeface="Calibri"/>
                <a:hlinkClick r:id="rId3"/>
              </a:rPr>
              <a:t>https://get.docker.com/</a:t>
            </a:r>
            <a:endParaRPr/>
          </a:p>
          <a:p>
            <a:pPr indent="-285750" lvl="1" marL="7429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Run ‘curl -sSL https://get.docker.com/ | sh’ in your terminal</a:t>
            </a:r>
            <a:endParaRPr/>
          </a:p>
          <a:p>
            <a:pPr indent="-285750" lvl="1" marL="74295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The script will also install a Union File System driver and verify Docker engine functionality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328" name="Google Shape;328;p51"/>
          <p:cNvSpPr txBox="1"/>
          <p:nvPr>
            <p:ph idx="1" type="body"/>
          </p:nvPr>
        </p:nvSpPr>
        <p:spPr>
          <a:xfrm>
            <a:off x="457200" y="1173162"/>
            <a:ext cx="8229600" cy="1265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Calibri"/>
              <a:buNone/>
            </a:pPr>
            <a:r>
              <a:rPr b="0" i="0" lang="en-US" sz="3200" u="none" cap="none" strike="noStrike">
                <a:solidFill>
                  <a:schemeClr val="dk1"/>
                </a:solidFill>
                <a:latin typeface="Calibri"/>
                <a:ea typeface="Calibri"/>
                <a:cs typeface="Calibri"/>
                <a:sym typeface="Calibri"/>
              </a:rPr>
              <a:t>$ sudo docker version</a:t>
            </a:r>
            <a:endParaRPr/>
          </a:p>
        </p:txBody>
      </p:sp>
      <p:pic>
        <p:nvPicPr>
          <p:cNvPr descr="Screen Shot 2017-05-21 at 10.53.39 AM.png" id="329" name="Google Shape;329;p51"/>
          <p:cNvPicPr preferRelativeResize="0"/>
          <p:nvPr/>
        </p:nvPicPr>
        <p:blipFill rotWithShape="1">
          <a:blip r:embed="rId3">
            <a:alphaModFix/>
          </a:blip>
          <a:srcRect b="0" l="0" r="0" t="0"/>
          <a:stretch/>
        </p:blipFill>
        <p:spPr>
          <a:xfrm>
            <a:off x="1542614" y="1644875"/>
            <a:ext cx="6058775" cy="4455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335" name="Google Shape;335;p52"/>
          <p:cNvSpPr txBox="1"/>
          <p:nvPr>
            <p:ph idx="1" type="body"/>
          </p:nvPr>
        </p:nvSpPr>
        <p:spPr>
          <a:xfrm>
            <a:off x="457200" y="1173162"/>
            <a:ext cx="8229600" cy="1265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Calibri"/>
              <a:buNone/>
            </a:pPr>
            <a:r>
              <a:rPr b="0" i="0" lang="en-US" sz="3200" u="none" cap="none" strike="noStrike">
                <a:solidFill>
                  <a:schemeClr val="dk1"/>
                </a:solidFill>
                <a:latin typeface="Calibri"/>
                <a:ea typeface="Calibri"/>
                <a:cs typeface="Calibri"/>
                <a:sym typeface="Calibri"/>
              </a:rPr>
              <a:t>$ sudo docker info</a:t>
            </a:r>
            <a:endParaRPr/>
          </a:p>
        </p:txBody>
      </p:sp>
      <p:pic>
        <p:nvPicPr>
          <p:cNvPr id="336" name="Google Shape;336;p52"/>
          <p:cNvPicPr preferRelativeResize="0"/>
          <p:nvPr/>
        </p:nvPicPr>
        <p:blipFill rotWithShape="1">
          <a:blip r:embed="rId3">
            <a:alphaModFix/>
          </a:blip>
          <a:srcRect b="0" l="0" r="0" t="0"/>
          <a:stretch/>
        </p:blipFill>
        <p:spPr>
          <a:xfrm>
            <a:off x="1295212" y="1644775"/>
            <a:ext cx="6553575" cy="443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1000"/>
              <a:buFont typeface="Calibri"/>
              <a:buNone/>
            </a:pPr>
            <a:r>
              <a:rPr b="1" i="0" lang="en-US" sz="4000" u="none" cap="none" strike="noStrike">
                <a:solidFill>
                  <a:srgbClr val="0070C0"/>
                </a:solidFill>
                <a:latin typeface="Calibri"/>
                <a:ea typeface="Calibri"/>
                <a:cs typeface="Calibri"/>
                <a:sym typeface="Calibri"/>
              </a:rPr>
              <a:t>Instructor Information</a:t>
            </a:r>
            <a:endParaRPr/>
          </a:p>
        </p:txBody>
      </p:sp>
      <p:sp>
        <p:nvSpPr>
          <p:cNvPr id="136" name="Google Shape;136;p26"/>
          <p:cNvSpPr txBox="1"/>
          <p:nvPr/>
        </p:nvSpPr>
        <p:spPr>
          <a:xfrm>
            <a:off x="3948205" y="1904999"/>
            <a:ext cx="4052793" cy="12954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1" i="0" lang="en-US" sz="2800" u="none" cap="none" strike="noStrike">
                <a:solidFill>
                  <a:schemeClr val="dk1"/>
                </a:solidFill>
                <a:latin typeface="Calibri"/>
                <a:ea typeface="Calibri"/>
                <a:cs typeface="Calibri"/>
                <a:sym typeface="Calibri"/>
              </a:rPr>
              <a:t>Who is your instructor?</a:t>
            </a:r>
            <a:endParaRPr/>
          </a:p>
          <a:p>
            <a:pPr indent="0" lvl="0" marL="0" marR="0" rtl="0" algn="l">
              <a:lnSpc>
                <a:spcPct val="100000"/>
              </a:lnSpc>
              <a:spcBef>
                <a:spcPts val="480"/>
              </a:spcBef>
              <a:spcAft>
                <a:spcPts val="0"/>
              </a:spcAft>
              <a:buClr>
                <a:schemeClr val="dk1"/>
              </a:buClr>
              <a:buSzPts val="600"/>
              <a:buFont typeface="Calibri"/>
              <a:buNone/>
            </a:pPr>
            <a:r>
              <a:rPr b="1" i="1" lang="en-US" sz="2400" u="none" cap="none" strike="noStrike">
                <a:solidFill>
                  <a:schemeClr val="dk1"/>
                </a:solidFill>
                <a:latin typeface="Calibri"/>
                <a:ea typeface="Calibri"/>
                <a:cs typeface="Calibri"/>
                <a:sym typeface="Calibri"/>
              </a:rPr>
              <a:t>A little about me…</a:t>
            </a:r>
            <a:endParaRPr/>
          </a:p>
        </p:txBody>
      </p:sp>
      <p:pic>
        <p:nvPicPr>
          <p:cNvPr descr="http://decarbonisesa.files.wordpress.com/2011/07/who-are-we.jpg" id="137" name="Google Shape;137;p26"/>
          <p:cNvPicPr preferRelativeResize="0"/>
          <p:nvPr/>
        </p:nvPicPr>
        <p:blipFill rotWithShape="1">
          <a:blip r:embed="rId3">
            <a:alphaModFix/>
          </a:blip>
          <a:srcRect b="0" l="0" r="0" t="0"/>
          <a:stretch/>
        </p:blipFill>
        <p:spPr>
          <a:xfrm>
            <a:off x="2147793" y="1676400"/>
            <a:ext cx="1419411" cy="1447800"/>
          </a:xfrm>
          <a:prstGeom prst="rect">
            <a:avLst/>
          </a:prstGeom>
          <a:noFill/>
          <a:ln>
            <a:noFill/>
          </a:ln>
          <a:effectLst>
            <a:outerShdw blurRad="292100" rotWithShape="0" algn="tl" dir="2700000" dist="139700">
              <a:srgbClr val="333333">
                <a:alpha val="64313"/>
              </a:srgbClr>
            </a:outerShdw>
          </a:effectLst>
        </p:spPr>
      </p:pic>
      <p:cxnSp>
        <p:nvCxnSpPr>
          <p:cNvPr id="138" name="Google Shape;138;p26"/>
          <p:cNvCxnSpPr/>
          <p:nvPr/>
        </p:nvCxnSpPr>
        <p:spPr>
          <a:xfrm>
            <a:off x="457200" y="1143000"/>
            <a:ext cx="8077199" cy="0"/>
          </a:xfrm>
          <a:prstGeom prst="straightConnector1">
            <a:avLst/>
          </a:prstGeom>
          <a:noFill/>
          <a:ln cap="flat" cmpd="sng" w="38100">
            <a:solidFill>
              <a:srgbClr val="BFBFBF"/>
            </a:solidFill>
            <a:prstDash val="solid"/>
            <a:round/>
            <a:headEnd len="sm" w="sm" type="none"/>
            <a:tailEnd len="sm" w="sm" type="none"/>
          </a:ln>
        </p:spPr>
      </p:cxnSp>
      <p:cxnSp>
        <p:nvCxnSpPr>
          <p:cNvPr id="139" name="Google Shape;139;p26"/>
          <p:cNvCxnSpPr/>
          <p:nvPr/>
        </p:nvCxnSpPr>
        <p:spPr>
          <a:xfrm>
            <a:off x="457200" y="35052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342" name="Google Shape;342;p53"/>
          <p:cNvSpPr txBox="1"/>
          <p:nvPr>
            <p:ph idx="1" type="body"/>
          </p:nvPr>
        </p:nvSpPr>
        <p:spPr>
          <a:xfrm>
            <a:off x="457200" y="1020762"/>
            <a:ext cx="8229600" cy="1265099"/>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Standard command format:</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 [NOUN] verb</a:t>
            </a:r>
            <a:endParaRPr/>
          </a:p>
          <a:p>
            <a:pPr indent="-2286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sudo docker --help  #displays help and management subcommands (nouns)</a:t>
            </a:r>
            <a:endParaRPr/>
          </a:p>
          <a:p>
            <a:pPr indent="-2286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sudo docker NOUN --help</a:t>
            </a:r>
            <a:endParaRPr/>
          </a:p>
          <a:p>
            <a:pPr indent="-228600" lvl="0" marL="4572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There are reasonable defaults and short forms of option flags for many things. i.e.:</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 pull”  assumes “image”</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 stop” assumes “container”</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can use “img” instead of “image”</a:t>
            </a:r>
            <a:endParaRPr/>
          </a:p>
          <a:p>
            <a:pPr indent="-2286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can use “con” instead of “container”, etc.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348" name="Google Shape;348;p54"/>
          <p:cNvSpPr txBox="1"/>
          <p:nvPr>
            <p:ph idx="1" type="body"/>
          </p:nvPr>
        </p:nvSpPr>
        <p:spPr>
          <a:xfrm>
            <a:off x="457200" y="1143000"/>
            <a:ext cx="8229600" cy="126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alibri"/>
              <a:buNone/>
            </a:pPr>
            <a:r>
              <a:rPr b="0" i="0" lang="en-US" sz="2400" u="none" cap="none" strike="noStrike">
                <a:solidFill>
                  <a:schemeClr val="dk1"/>
                </a:solidFill>
                <a:latin typeface="Calibri"/>
                <a:ea typeface="Calibri"/>
                <a:cs typeface="Calibri"/>
                <a:sym typeface="Calibri"/>
              </a:rPr>
              <a:t>Determine the status of the Docker service</a:t>
            </a:r>
            <a:endParaRPr/>
          </a:p>
          <a:p>
            <a:pPr indent="-342900" lvl="0" marL="342900" marR="0" rtl="0" algn="l">
              <a:lnSpc>
                <a:spcPct val="10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 sudo service docker status</a:t>
            </a:r>
            <a:endParaRPr/>
          </a:p>
        </p:txBody>
      </p:sp>
      <p:pic>
        <p:nvPicPr>
          <p:cNvPr id="349" name="Google Shape;349;p54"/>
          <p:cNvPicPr preferRelativeResize="0"/>
          <p:nvPr/>
        </p:nvPicPr>
        <p:blipFill rotWithShape="1">
          <a:blip r:embed="rId3">
            <a:alphaModFix/>
          </a:blip>
          <a:srcRect b="0" l="0" r="0" t="0"/>
          <a:stretch/>
        </p:blipFill>
        <p:spPr>
          <a:xfrm>
            <a:off x="-3142" y="2895600"/>
            <a:ext cx="9144000" cy="28129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Hello World(s)</a:t>
            </a:r>
            <a:endParaRPr/>
          </a:p>
        </p:txBody>
      </p:sp>
      <p:pic>
        <p:nvPicPr>
          <p:cNvPr id="355" name="Google Shape;355;p55"/>
          <p:cNvPicPr preferRelativeResize="0"/>
          <p:nvPr>
            <p:ph idx="1" type="body"/>
          </p:nvPr>
        </p:nvPicPr>
        <p:blipFill rotWithShape="1">
          <a:blip r:embed="rId3">
            <a:alphaModFix/>
          </a:blip>
          <a:srcRect b="0" l="0" r="0" t="0"/>
          <a:stretch/>
        </p:blipFill>
        <p:spPr>
          <a:xfrm>
            <a:off x="1219200" y="1312333"/>
            <a:ext cx="7216468" cy="50185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Hello World(s)</a:t>
            </a:r>
            <a:endParaRPr/>
          </a:p>
        </p:txBody>
      </p:sp>
      <p:sp>
        <p:nvSpPr>
          <p:cNvPr id="361" name="Google Shape;361;p56"/>
          <p:cNvSpPr txBox="1"/>
          <p:nvPr/>
        </p:nvSpPr>
        <p:spPr>
          <a:xfrm>
            <a:off x="456075" y="1199300"/>
            <a:ext cx="8229600" cy="10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 sudo docker run docker/whalesay cowsay Hello World</a:t>
            </a:r>
            <a:endParaRPr/>
          </a:p>
        </p:txBody>
      </p:sp>
      <p:pic>
        <p:nvPicPr>
          <p:cNvPr id="362" name="Google Shape;362;p56"/>
          <p:cNvPicPr preferRelativeResize="0"/>
          <p:nvPr/>
        </p:nvPicPr>
        <p:blipFill rotWithShape="1">
          <a:blip r:embed="rId3">
            <a:alphaModFix/>
          </a:blip>
          <a:srcRect b="0" l="0" r="0" t="0"/>
          <a:stretch/>
        </p:blipFill>
        <p:spPr>
          <a:xfrm>
            <a:off x="1226325" y="1823100"/>
            <a:ext cx="6691355" cy="4289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7"/>
          <p:cNvSpPr/>
          <p:nvPr/>
        </p:nvSpPr>
        <p:spPr>
          <a:xfrm>
            <a:off x="881096" y="2096867"/>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8" name="Google Shape;368;p5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Hello World(s)</a:t>
            </a:r>
            <a:endParaRPr/>
          </a:p>
        </p:txBody>
      </p:sp>
      <p:sp>
        <p:nvSpPr>
          <p:cNvPr id="369" name="Google Shape;369;p57"/>
          <p:cNvSpPr txBox="1"/>
          <p:nvPr>
            <p:ph idx="1" type="body"/>
          </p:nvPr>
        </p:nvSpPr>
        <p:spPr>
          <a:xfrm>
            <a:off x="457200" y="3657598"/>
            <a:ext cx="8229600" cy="2346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run docker/whalesay cowsay Hello World</a:t>
            </a:r>
            <a:endParaRPr/>
          </a:p>
        </p:txBody>
      </p:sp>
      <p:sp>
        <p:nvSpPr>
          <p:cNvPr id="370" name="Google Shape;370;p57"/>
          <p:cNvSpPr/>
          <p:nvPr/>
        </p:nvSpPr>
        <p:spPr>
          <a:xfrm>
            <a:off x="1828800" y="3124200"/>
            <a:ext cx="152399" cy="609599"/>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1" name="Google Shape;371;p57"/>
          <p:cNvSpPr txBox="1"/>
          <p:nvPr/>
        </p:nvSpPr>
        <p:spPr>
          <a:xfrm>
            <a:off x="958004" y="2227390"/>
            <a:ext cx="2362199"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Tells docker to run a cmd in container</a:t>
            </a:r>
            <a:endParaRPr/>
          </a:p>
        </p:txBody>
      </p:sp>
      <p:sp>
        <p:nvSpPr>
          <p:cNvPr id="372" name="Google Shape;372;p57"/>
          <p:cNvSpPr/>
          <p:nvPr/>
        </p:nvSpPr>
        <p:spPr>
          <a:xfrm>
            <a:off x="4233896" y="2096867"/>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3" name="Google Shape;373;p57"/>
          <p:cNvSpPr txBox="1"/>
          <p:nvPr/>
        </p:nvSpPr>
        <p:spPr>
          <a:xfrm>
            <a:off x="4448100" y="2227400"/>
            <a:ext cx="2362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Cmd to run inside</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container</a:t>
            </a:r>
            <a:endParaRPr/>
          </a:p>
        </p:txBody>
      </p:sp>
      <p:sp>
        <p:nvSpPr>
          <p:cNvPr id="374" name="Google Shape;374;p57"/>
          <p:cNvSpPr/>
          <p:nvPr/>
        </p:nvSpPr>
        <p:spPr>
          <a:xfrm>
            <a:off x="5207000" y="3129927"/>
            <a:ext cx="152399" cy="609599"/>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5" name="Google Shape;375;p57"/>
          <p:cNvSpPr/>
          <p:nvPr/>
        </p:nvSpPr>
        <p:spPr>
          <a:xfrm>
            <a:off x="5778500" y="4912755"/>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6" name="Google Shape;376;p57"/>
          <p:cNvSpPr/>
          <p:nvPr/>
        </p:nvSpPr>
        <p:spPr>
          <a:xfrm>
            <a:off x="2133600" y="4912755"/>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7" name="Google Shape;377;p57"/>
          <p:cNvSpPr/>
          <p:nvPr/>
        </p:nvSpPr>
        <p:spPr>
          <a:xfrm rot="10800000">
            <a:off x="3198000" y="4206833"/>
            <a:ext cx="223803" cy="61037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8" name="Google Shape;378;p57"/>
          <p:cNvSpPr/>
          <p:nvPr/>
        </p:nvSpPr>
        <p:spPr>
          <a:xfrm rot="10800000">
            <a:off x="6586503" y="4206832"/>
            <a:ext cx="223803" cy="61037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9" name="Google Shape;379;p57"/>
          <p:cNvSpPr txBox="1"/>
          <p:nvPr/>
        </p:nvSpPr>
        <p:spPr>
          <a:xfrm>
            <a:off x="2524900" y="5082201"/>
            <a:ext cx="23622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Base image for</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container</a:t>
            </a:r>
            <a:endParaRPr/>
          </a:p>
        </p:txBody>
      </p:sp>
      <p:sp>
        <p:nvSpPr>
          <p:cNvPr id="380" name="Google Shape;380;p57"/>
          <p:cNvSpPr txBox="1"/>
          <p:nvPr/>
        </p:nvSpPr>
        <p:spPr>
          <a:xfrm>
            <a:off x="6172200" y="4992469"/>
            <a:ext cx="23622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Argument to </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Cowsay cmd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 Engine’?</a:t>
            </a:r>
            <a:endParaRPr/>
          </a:p>
        </p:txBody>
      </p:sp>
      <p:pic>
        <p:nvPicPr>
          <p:cNvPr id="386" name="Google Shape;386;p58"/>
          <p:cNvPicPr preferRelativeResize="0"/>
          <p:nvPr>
            <p:ph idx="1" type="body"/>
          </p:nvPr>
        </p:nvPicPr>
        <p:blipFill rotWithShape="1">
          <a:blip r:embed="rId3">
            <a:alphaModFix/>
          </a:blip>
          <a:srcRect b="0" l="0" r="0" t="0"/>
          <a:stretch/>
        </p:blipFill>
        <p:spPr>
          <a:xfrm>
            <a:off x="1680086" y="1477962"/>
            <a:ext cx="5783826" cy="452596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How is Docker Architected? </a:t>
            </a:r>
            <a:endParaRPr/>
          </a:p>
        </p:txBody>
      </p:sp>
      <p:pic>
        <p:nvPicPr>
          <p:cNvPr id="392" name="Google Shape;392;p59"/>
          <p:cNvPicPr preferRelativeResize="0"/>
          <p:nvPr/>
        </p:nvPicPr>
        <p:blipFill rotWithShape="1">
          <a:blip r:embed="rId3">
            <a:alphaModFix/>
          </a:blip>
          <a:srcRect b="0" l="0" r="0" t="0"/>
          <a:stretch/>
        </p:blipFill>
        <p:spPr>
          <a:xfrm>
            <a:off x="127000" y="1295400"/>
            <a:ext cx="9017000" cy="4635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No ‘sudo’ Configuration</a:t>
            </a:r>
            <a:endParaRPr/>
          </a:p>
        </p:txBody>
      </p:sp>
      <p:sp>
        <p:nvSpPr>
          <p:cNvPr id="398" name="Google Shape;398;p60"/>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30200" lvl="0" marL="342900" marR="0" rtl="0" algn="l">
              <a:lnSpc>
                <a:spcPct val="100000"/>
              </a:lnSpc>
              <a:spcBef>
                <a:spcPts val="0"/>
              </a:spcBef>
              <a:spcAft>
                <a:spcPts val="0"/>
              </a:spcAft>
              <a:buClr>
                <a:schemeClr val="dk1"/>
              </a:buClr>
              <a:buSzPts val="3000"/>
              <a:buFont typeface="Calibri"/>
              <a:buChar char="•"/>
            </a:pPr>
            <a:r>
              <a:rPr b="0" i="0" lang="en-US" sz="3000" u="none" cap="none" strike="noStrike">
                <a:solidFill>
                  <a:schemeClr val="dk1"/>
                </a:solidFill>
                <a:latin typeface="Calibri"/>
                <a:ea typeface="Calibri"/>
                <a:cs typeface="Calibri"/>
                <a:sym typeface="Calibri"/>
              </a:rPr>
              <a:t>Run docker without sudo</a:t>
            </a:r>
            <a:endParaRPr b="0" i="0" sz="3000" u="none" cap="none" strike="noStrike">
              <a:solidFill>
                <a:schemeClr val="dk1"/>
              </a:solidFill>
              <a:latin typeface="Calibri"/>
              <a:ea typeface="Calibri"/>
              <a:cs typeface="Calibri"/>
              <a:sym typeface="Calibri"/>
            </a:endParaRPr>
          </a:p>
          <a:p>
            <a:pPr indent="-114300" lvl="1" marL="742950" marR="0" rtl="0" algn="l">
              <a:lnSpc>
                <a:spcPct val="100000"/>
              </a:lnSpc>
              <a:spcBef>
                <a:spcPts val="280"/>
              </a:spcBef>
              <a:spcAft>
                <a:spcPts val="0"/>
              </a:spcAft>
              <a:buClr>
                <a:schemeClr val="dk1"/>
              </a:buClr>
              <a:buSzPts val="1800"/>
              <a:buFont typeface="Calibri"/>
              <a:buChar char="–"/>
            </a:pPr>
            <a:r>
              <a:rPr b="0" i="0" lang="en-US" sz="1800" u="sng" cap="none" strike="noStrike">
                <a:solidFill>
                  <a:schemeClr val="hlink"/>
                </a:solidFill>
                <a:latin typeface="Calibri"/>
                <a:ea typeface="Calibri"/>
                <a:cs typeface="Calibri"/>
                <a:sym typeface="Calibri"/>
                <a:hlinkClick r:id="rId3"/>
              </a:rPr>
              <a:t>https://docs.docker.com/engine/installation/linux/linux-postinstall/</a:t>
            </a:r>
            <a:endParaRPr/>
          </a:p>
          <a:p>
            <a:pPr indent="-501650" lvl="0" marL="514350" marR="0" rtl="0" algn="l">
              <a:lnSpc>
                <a:spcPct val="100000"/>
              </a:lnSpc>
              <a:spcBef>
                <a:spcPts val="64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Create Docker group:</a:t>
            </a:r>
            <a:endParaRPr/>
          </a:p>
          <a:p>
            <a:pPr indent="-533400" lvl="1" marL="914400" marR="0" rtl="0" algn="l">
              <a:lnSpc>
                <a:spcPct val="100000"/>
              </a:lnSpc>
              <a:spcBef>
                <a:spcPts val="560"/>
              </a:spcBef>
              <a:spcAft>
                <a:spcPts val="0"/>
              </a:spcAft>
              <a:buClr>
                <a:schemeClr val="dk1"/>
              </a:buClr>
              <a:buSzPts val="3000"/>
              <a:buFont typeface="Consolas"/>
              <a:buChar char="–"/>
            </a:pPr>
            <a:r>
              <a:rPr b="0" i="0" lang="en-US" sz="3000" u="none" cap="none" strike="noStrike">
                <a:solidFill>
                  <a:schemeClr val="dk1"/>
                </a:solidFill>
                <a:latin typeface="Consolas"/>
                <a:ea typeface="Consolas"/>
                <a:cs typeface="Consolas"/>
                <a:sym typeface="Consolas"/>
              </a:rPr>
              <a:t>$ sudo groupadd docker</a:t>
            </a:r>
            <a:endParaRPr b="0" i="0" sz="3000" u="none" cap="none" strike="noStrike">
              <a:solidFill>
                <a:schemeClr val="dk1"/>
              </a:solidFill>
              <a:latin typeface="Consolas"/>
              <a:ea typeface="Consolas"/>
              <a:cs typeface="Consolas"/>
              <a:sym typeface="Consolas"/>
            </a:endParaRPr>
          </a:p>
          <a:p>
            <a:pPr indent="-501650" lvl="0" marL="514350" marR="0" rtl="0" algn="l">
              <a:lnSpc>
                <a:spcPct val="100000"/>
              </a:lnSpc>
              <a:spcBef>
                <a:spcPts val="64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Add your user to docker group:</a:t>
            </a:r>
            <a:endParaRPr/>
          </a:p>
          <a:p>
            <a:pPr indent="-533400" lvl="1" marL="914400" marR="0" rtl="0" algn="l">
              <a:lnSpc>
                <a:spcPct val="100000"/>
              </a:lnSpc>
              <a:spcBef>
                <a:spcPts val="560"/>
              </a:spcBef>
              <a:spcAft>
                <a:spcPts val="0"/>
              </a:spcAft>
              <a:buClr>
                <a:schemeClr val="dk1"/>
              </a:buClr>
              <a:buSzPts val="3000"/>
              <a:buFont typeface="Consolas"/>
              <a:buChar char="–"/>
            </a:pPr>
            <a:r>
              <a:rPr b="0" i="0" lang="en-US" sz="3000" u="none" cap="none" strike="noStrike">
                <a:solidFill>
                  <a:schemeClr val="dk1"/>
                </a:solidFill>
                <a:latin typeface="Consolas"/>
                <a:ea typeface="Consolas"/>
                <a:cs typeface="Consolas"/>
                <a:sym typeface="Consolas"/>
              </a:rPr>
              <a:t>$ sudo usermod -aG docker $USER</a:t>
            </a:r>
            <a:endParaRPr/>
          </a:p>
          <a:p>
            <a:pPr indent="-190500" lvl="0" marL="514350" marR="0" rtl="0" algn="l">
              <a:lnSpc>
                <a:spcPct val="100000"/>
              </a:lnSpc>
              <a:spcBef>
                <a:spcPts val="56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Log out and log back in:</a:t>
            </a:r>
            <a:endParaRPr/>
          </a:p>
          <a:p>
            <a:pPr indent="-533400" lvl="1" marL="914400" marR="0" rtl="0" algn="l">
              <a:lnSpc>
                <a:spcPct val="100000"/>
              </a:lnSpc>
              <a:spcBef>
                <a:spcPts val="560"/>
              </a:spcBef>
              <a:spcAft>
                <a:spcPts val="0"/>
              </a:spcAft>
              <a:buClr>
                <a:schemeClr val="dk1"/>
              </a:buClr>
              <a:buSzPts val="3000"/>
              <a:buFont typeface="Consolas"/>
              <a:buChar char="–"/>
            </a:pPr>
            <a:r>
              <a:rPr b="0" i="0" lang="en-US" sz="3000" u="none" cap="none" strike="noStrike">
                <a:solidFill>
                  <a:schemeClr val="dk1"/>
                </a:solidFill>
                <a:latin typeface="Consolas"/>
                <a:ea typeface="Consolas"/>
                <a:cs typeface="Consolas"/>
                <a:sym typeface="Consolas"/>
              </a:rPr>
              <a:t>$ exit  # then log back in</a:t>
            </a:r>
            <a:endParaRPr/>
          </a:p>
          <a:p>
            <a:pPr indent="-514350" lvl="0" marL="514350" marR="0" rtl="0" algn="l">
              <a:lnSpc>
                <a:spcPct val="100000"/>
              </a:lnSpc>
              <a:spcBef>
                <a:spcPts val="640"/>
              </a:spcBef>
              <a:spcAft>
                <a:spcPts val="0"/>
              </a:spcAft>
              <a:buClr>
                <a:schemeClr val="dk1"/>
              </a:buClr>
              <a:buSzPts val="3200"/>
              <a:buFont typeface="Arial"/>
              <a:buNone/>
            </a:pPr>
            <a:r>
              <a:t/>
            </a:r>
            <a:endParaRPr b="0" i="0" sz="3000" u="none" cap="none" strike="noStrike">
              <a:solidFill>
                <a:schemeClr val="dk1"/>
              </a:solidFill>
              <a:latin typeface="Calibri"/>
              <a:ea typeface="Calibri"/>
              <a:cs typeface="Calibri"/>
              <a:sym typeface="Calibri"/>
            </a:endParaRPr>
          </a:p>
        </p:txBody>
      </p:sp>
      <p:grpSp>
        <p:nvGrpSpPr>
          <p:cNvPr id="399" name="Google Shape;399;p60"/>
          <p:cNvGrpSpPr/>
          <p:nvPr/>
        </p:nvGrpSpPr>
        <p:grpSpPr>
          <a:xfrm>
            <a:off x="5472158" y="1133438"/>
            <a:ext cx="3429000" cy="571500"/>
            <a:chOff x="1600200" y="3162300"/>
            <a:chExt cx="3429000" cy="571500"/>
          </a:xfrm>
        </p:grpSpPr>
        <p:sp>
          <p:nvSpPr>
            <p:cNvPr id="400" name="Google Shape;400;p60"/>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450"/>
                <a:buFont typeface="Calibri"/>
                <a:buNone/>
              </a:pPr>
              <a:r>
                <a:rPr b="1" i="0" lang="en-US" sz="1800" u="none" cap="none" strike="noStrike">
                  <a:solidFill>
                    <a:srgbClr val="7F7F7F"/>
                  </a:solidFill>
                  <a:latin typeface="Calibri"/>
                  <a:ea typeface="Calibri"/>
                  <a:cs typeface="Calibri"/>
                  <a:sym typeface="Calibri"/>
                </a:rPr>
                <a:t>Done already in AWS instances</a:t>
              </a:r>
              <a:endParaRPr b="1" i="0" sz="1800" u="none" cap="none" strike="noStrike">
                <a:solidFill>
                  <a:srgbClr val="7F7F7F"/>
                </a:solidFill>
                <a:latin typeface="Calibri"/>
                <a:ea typeface="Calibri"/>
                <a:cs typeface="Calibri"/>
                <a:sym typeface="Calibri"/>
              </a:endParaRPr>
            </a:p>
          </p:txBody>
        </p:sp>
        <p:cxnSp>
          <p:nvCxnSpPr>
            <p:cNvPr id="401" name="Google Shape;401;p60"/>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402" name="Google Shape;402;p60"/>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1"/>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 Webapp &amp; Hello World</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408" name="Google Shape;408;p61"/>
          <p:cNvGrpSpPr/>
          <p:nvPr/>
        </p:nvGrpSpPr>
        <p:grpSpPr>
          <a:xfrm>
            <a:off x="152400" y="762000"/>
            <a:ext cx="4572000" cy="1066800"/>
            <a:chOff x="457200" y="2971800"/>
            <a:chExt cx="4572000" cy="1066800"/>
          </a:xfrm>
        </p:grpSpPr>
        <p:pic>
          <p:nvPicPr>
            <p:cNvPr descr="icon of person performing a computer lab" id="409" name="Google Shape;409;p61"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410" name="Google Shape;410;p61"/>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411" name="Google Shape;411;p61"/>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412" name="Google Shape;412;p61"/>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413" name="Google Shape;413;p61"/>
          <p:cNvSpPr txBox="1"/>
          <p:nvPr>
            <p:ph idx="1" type="body"/>
          </p:nvPr>
        </p:nvSpPr>
        <p:spPr>
          <a:xfrm>
            <a:off x="485742" y="2055997"/>
            <a:ext cx="8229600" cy="258140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600"/>
              <a:buFont typeface="Arial"/>
              <a:buNone/>
            </a:pPr>
            <a:r>
              <a:rPr b="1" i="0" lang="en-US" sz="2400" u="none" cap="none" strike="noStrike">
                <a:solidFill>
                  <a:schemeClr val="dk1"/>
                </a:solidFill>
                <a:latin typeface="Calibri"/>
                <a:ea typeface="Calibri"/>
                <a:cs typeface="Calibri"/>
                <a:sym typeface="Calibri"/>
              </a:rPr>
              <a:t>Exercise 2.1</a:t>
            </a:r>
            <a:r>
              <a:rPr b="0" i="0" lang="en-US" sz="2400" u="none" cap="none" strike="noStrike">
                <a:solidFill>
                  <a:schemeClr val="dk1"/>
                </a:solidFill>
                <a:latin typeface="Calibri"/>
                <a:ea typeface="Calibri"/>
                <a:cs typeface="Calibri"/>
                <a:sym typeface="Calibri"/>
              </a:rPr>
              <a:t> in Docker Labs</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4"/>
              </a:rPr>
              <a:t>https://github.com/docker/labs/blob/master/beginner/chapters/webapps.md</a:t>
            </a:r>
            <a:endParaRPr/>
          </a:p>
          <a:p>
            <a:pPr indent="0" lvl="0" marL="0" marR="0" rtl="0" algn="l">
              <a:lnSpc>
                <a:spcPct val="100000"/>
              </a:lnSpc>
              <a:spcBef>
                <a:spcPts val="0"/>
              </a:spcBef>
              <a:spcAft>
                <a:spcPts val="0"/>
              </a:spcAft>
              <a:buClr>
                <a:schemeClr val="dk1"/>
              </a:buClr>
              <a:buSzPts val="2400"/>
              <a:buFont typeface="Calibri"/>
              <a:buNone/>
            </a:pPr>
            <a:r>
              <a:t/>
            </a:r>
            <a:endParaRPr b="0" i="0" sz="2400" u="sng" cap="none" strike="noStrike">
              <a:solidFill>
                <a:schemeClr val="hlink"/>
              </a:solidFill>
              <a:latin typeface="Calibri"/>
              <a:ea typeface="Calibri"/>
              <a:cs typeface="Calibri"/>
              <a:sym typeface="Calibri"/>
              <a:hlinkClick r:id="rId5"/>
            </a:endParaRPr>
          </a:p>
          <a:p>
            <a:pPr indent="0" lvl="0" marL="0" marR="0" rtl="0" algn="l">
              <a:lnSpc>
                <a:spcPct val="100000"/>
              </a:lnSpc>
              <a:spcBef>
                <a:spcPts val="0"/>
              </a:spcBef>
              <a:spcAft>
                <a:spcPts val="0"/>
              </a:spcAft>
              <a:buClr>
                <a:schemeClr val="dk1"/>
              </a:buClr>
              <a:buSzPts val="2400"/>
              <a:buFont typeface="Calibri"/>
              <a:buNone/>
            </a:pPr>
            <a:r>
              <a:rPr b="0" i="0" lang="en-US" sz="2400" u="sng" cap="none" strike="noStrike">
                <a:solidFill>
                  <a:schemeClr val="hlink"/>
                </a:solidFill>
                <a:latin typeface="Calibri"/>
                <a:ea typeface="Calibri"/>
                <a:cs typeface="Calibri"/>
                <a:sym typeface="Calibri"/>
                <a:hlinkClick r:id="rId6"/>
              </a:rPr>
              <a:t>Do only exercise 2.1</a:t>
            </a:r>
            <a:endParaRPr/>
          </a:p>
        </p:txBody>
      </p:sp>
      <p:grpSp>
        <p:nvGrpSpPr>
          <p:cNvPr id="414" name="Google Shape;414;p61"/>
          <p:cNvGrpSpPr/>
          <p:nvPr/>
        </p:nvGrpSpPr>
        <p:grpSpPr>
          <a:xfrm>
            <a:off x="5476106" y="959801"/>
            <a:ext cx="3429000" cy="571500"/>
            <a:chOff x="1600200" y="3162300"/>
            <a:chExt cx="3429000" cy="571500"/>
          </a:xfrm>
        </p:grpSpPr>
        <p:sp>
          <p:nvSpPr>
            <p:cNvPr id="415" name="Google Shape;415;p61"/>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20 minutes</a:t>
              </a:r>
              <a:endParaRPr b="1" i="0" sz="2800" u="none" cap="none" strike="noStrike">
                <a:solidFill>
                  <a:srgbClr val="7F7F7F"/>
                </a:solidFill>
                <a:latin typeface="Calibri"/>
                <a:ea typeface="Calibri"/>
                <a:cs typeface="Calibri"/>
                <a:sym typeface="Calibri"/>
              </a:endParaRPr>
            </a:p>
          </p:txBody>
        </p:sp>
        <p:cxnSp>
          <p:nvCxnSpPr>
            <p:cNvPr id="416" name="Google Shape;416;p61"/>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417" name="Google Shape;417;p61"/>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So far !!</a:t>
            </a:r>
            <a:endParaRPr b="1" i="0" sz="3600" u="none" cap="none" strike="noStrike">
              <a:solidFill>
                <a:schemeClr val="dk1"/>
              </a:solidFill>
              <a:latin typeface="Calibri"/>
              <a:ea typeface="Calibri"/>
              <a:cs typeface="Calibri"/>
              <a:sym typeface="Calibri"/>
            </a:endParaRPr>
          </a:p>
        </p:txBody>
      </p:sp>
      <p:sp>
        <p:nvSpPr>
          <p:cNvPr id="423" name="Google Shape;423;p62"/>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Basic difference between VMs and Containers</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Installing Docker</a:t>
            </a:r>
            <a:endParaRPr/>
          </a:p>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Images:- Hello World, whalesay, static-website in action</a:t>
            </a:r>
            <a:endParaRPr/>
          </a:p>
          <a:p>
            <a:pPr indent="-139700" lvl="0" marL="34290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1485900" y="304800"/>
            <a:ext cx="6172199"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900"/>
              <a:buFont typeface="Calibri"/>
              <a:buNone/>
            </a:pPr>
            <a:r>
              <a:rPr b="1" i="0" lang="en-US" sz="3600" u="none" cap="none" strike="noStrike">
                <a:solidFill>
                  <a:srgbClr val="0070C0"/>
                </a:solidFill>
                <a:latin typeface="Calibri"/>
                <a:ea typeface="Calibri"/>
                <a:cs typeface="Calibri"/>
                <a:sym typeface="Calibri"/>
              </a:rPr>
              <a:t>Introductions</a:t>
            </a:r>
            <a:endParaRPr/>
          </a:p>
        </p:txBody>
      </p:sp>
      <p:grpSp>
        <p:nvGrpSpPr>
          <p:cNvPr id="145" name="Google Shape;145;p27"/>
          <p:cNvGrpSpPr/>
          <p:nvPr/>
        </p:nvGrpSpPr>
        <p:grpSpPr>
          <a:xfrm>
            <a:off x="1488988" y="1401765"/>
            <a:ext cx="6166020" cy="4389436"/>
            <a:chOff x="3088" y="0"/>
            <a:chExt cx="6166020" cy="4389436"/>
          </a:xfrm>
        </p:grpSpPr>
        <p:sp>
          <p:nvSpPr>
            <p:cNvPr id="146" name="Google Shape;146;p27"/>
            <p:cNvSpPr/>
            <p:nvPr/>
          </p:nvSpPr>
          <p:spPr>
            <a:xfrm>
              <a:off x="462914" y="0"/>
              <a:ext cx="5246370" cy="4389436"/>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7"/>
            <p:cNvSpPr/>
            <p:nvPr/>
          </p:nvSpPr>
          <p:spPr>
            <a:xfrm>
              <a:off x="3088"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7"/>
            <p:cNvSpPr txBox="1"/>
            <p:nvPr/>
          </p:nvSpPr>
          <p:spPr>
            <a:xfrm>
              <a:off x="75619"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What is your Name and Job Role?</a:t>
              </a:r>
              <a:endParaRPr/>
            </a:p>
          </p:txBody>
        </p:sp>
        <p:sp>
          <p:nvSpPr>
            <p:cNvPr id="149" name="Google Shape;149;p27"/>
            <p:cNvSpPr/>
            <p:nvPr/>
          </p:nvSpPr>
          <p:spPr>
            <a:xfrm>
              <a:off x="1563166"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7"/>
            <p:cNvSpPr txBox="1"/>
            <p:nvPr/>
          </p:nvSpPr>
          <p:spPr>
            <a:xfrm>
              <a:off x="1635695"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Your company or team?</a:t>
              </a:r>
              <a:endParaRPr/>
            </a:p>
          </p:txBody>
        </p:sp>
        <p:sp>
          <p:nvSpPr>
            <p:cNvPr id="151" name="Google Shape;151;p27"/>
            <p:cNvSpPr/>
            <p:nvPr/>
          </p:nvSpPr>
          <p:spPr>
            <a:xfrm>
              <a:off x="3123243"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7"/>
            <p:cNvSpPr txBox="1"/>
            <p:nvPr/>
          </p:nvSpPr>
          <p:spPr>
            <a:xfrm>
              <a:off x="3195774"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Expectations for the class?</a:t>
              </a:r>
              <a:endParaRPr/>
            </a:p>
          </p:txBody>
        </p:sp>
        <p:sp>
          <p:nvSpPr>
            <p:cNvPr id="153" name="Google Shape;153;p27"/>
            <p:cNvSpPr/>
            <p:nvPr/>
          </p:nvSpPr>
          <p:spPr>
            <a:xfrm>
              <a:off x="4683321" y="1316830"/>
              <a:ext cx="1485787" cy="1755774"/>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7"/>
            <p:cNvSpPr txBox="1"/>
            <p:nvPr/>
          </p:nvSpPr>
          <p:spPr>
            <a:xfrm>
              <a:off x="4755851" y="1389361"/>
              <a:ext cx="1340728" cy="1610714"/>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400"/>
                <a:buFont typeface="Arial"/>
                <a:buNone/>
              </a:pPr>
              <a:r>
                <a:rPr b="0" i="0" lang="en-US" sz="1600" u="none" cap="none" strike="noStrike">
                  <a:solidFill>
                    <a:schemeClr val="lt1"/>
                  </a:solidFill>
                  <a:latin typeface="Arial"/>
                  <a:ea typeface="Arial"/>
                  <a:cs typeface="Arial"/>
                  <a:sym typeface="Arial"/>
                </a:rPr>
                <a:t>Something interesting about yourself?</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3"/>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br>
              <a:rPr b="1" i="0" lang="en-US" sz="3600" u="none" cap="none" strike="noStrike">
                <a:solidFill>
                  <a:schemeClr val="dk1"/>
                </a:solidFill>
                <a:latin typeface="Calibri"/>
                <a:ea typeface="Calibri"/>
                <a:cs typeface="Calibri"/>
                <a:sym typeface="Calibri"/>
              </a:rPr>
            </a:br>
            <a:r>
              <a:rPr b="1" i="0" lang="en-US" sz="3600" u="none" cap="none" strike="noStrike">
                <a:solidFill>
                  <a:schemeClr val="dk1"/>
                </a:solidFill>
                <a:latin typeface="Calibri"/>
                <a:ea typeface="Calibri"/>
                <a:cs typeface="Calibri"/>
                <a:sym typeface="Calibri"/>
              </a:rPr>
              <a:t>- For automated testing &amp; CICD</a:t>
            </a:r>
            <a:endParaRPr b="1" i="0" sz="3600" u="none" cap="none" strike="noStrike">
              <a:solidFill>
                <a:schemeClr val="dk1"/>
              </a:solidFill>
              <a:latin typeface="Calibri"/>
              <a:ea typeface="Calibri"/>
              <a:cs typeface="Calibri"/>
              <a:sym typeface="Calibri"/>
            </a:endParaRPr>
          </a:p>
        </p:txBody>
      </p:sp>
      <p:grpSp>
        <p:nvGrpSpPr>
          <p:cNvPr id="429" name="Google Shape;429;p63"/>
          <p:cNvGrpSpPr/>
          <p:nvPr/>
        </p:nvGrpSpPr>
        <p:grpSpPr>
          <a:xfrm>
            <a:off x="304800" y="1707772"/>
            <a:ext cx="8631684" cy="4211848"/>
            <a:chOff x="0" y="489848"/>
            <a:chExt cx="8631684" cy="4211848"/>
          </a:xfrm>
        </p:grpSpPr>
        <p:sp>
          <p:nvSpPr>
            <p:cNvPr id="430" name="Google Shape;430;p63"/>
            <p:cNvSpPr/>
            <p:nvPr/>
          </p:nvSpPr>
          <p:spPr>
            <a:xfrm>
              <a:off x="457205" y="489848"/>
              <a:ext cx="7772388" cy="4211848"/>
            </a:xfrm>
            <a:prstGeom prst="rightArrow">
              <a:avLst>
                <a:gd fmla="val 50000" name="adj1"/>
                <a:gd fmla="val 50000" name="adj2"/>
              </a:avLst>
            </a:prstGeom>
            <a:solidFill>
              <a:srgbClr val="CFD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3"/>
            <p:cNvSpPr/>
            <p:nvPr/>
          </p:nvSpPr>
          <p:spPr>
            <a:xfrm>
              <a:off x="0"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3"/>
            <p:cNvSpPr txBox="1"/>
            <p:nvPr/>
          </p:nvSpPr>
          <p:spPr>
            <a:xfrm>
              <a:off x="77602"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Commit Stage</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Compile</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Unit Test</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Analysis</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Build Installers</a:t>
              </a:r>
              <a:endParaRPr/>
            </a:p>
          </p:txBody>
        </p:sp>
        <p:sp>
          <p:nvSpPr>
            <p:cNvPr id="433" name="Google Shape;433;p63"/>
            <p:cNvSpPr/>
            <p:nvPr/>
          </p:nvSpPr>
          <p:spPr>
            <a:xfrm>
              <a:off x="1720662"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3"/>
            <p:cNvSpPr txBox="1"/>
            <p:nvPr/>
          </p:nvSpPr>
          <p:spPr>
            <a:xfrm>
              <a:off x="1798264"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Automated Acceptance Test</a:t>
              </a:r>
              <a:endParaRPr b="0" i="0" sz="1400" u="none" cap="none" strike="noStrike">
                <a:solidFill>
                  <a:schemeClr val="lt1"/>
                </a:solidFill>
                <a:latin typeface="Arial"/>
                <a:ea typeface="Arial"/>
                <a:cs typeface="Arial"/>
                <a:sym typeface="Arial"/>
              </a:endParaRPr>
            </a:p>
          </p:txBody>
        </p:sp>
        <p:sp>
          <p:nvSpPr>
            <p:cNvPr id="435" name="Google Shape;435;p63"/>
            <p:cNvSpPr/>
            <p:nvPr/>
          </p:nvSpPr>
          <p:spPr>
            <a:xfrm>
              <a:off x="3489173"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3"/>
            <p:cNvSpPr txBox="1"/>
            <p:nvPr/>
          </p:nvSpPr>
          <p:spPr>
            <a:xfrm>
              <a:off x="3566775"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Automated Capacity Testing</a:t>
              </a:r>
              <a:endParaRPr b="0" i="0" sz="1400" u="none" cap="none" strike="noStrike">
                <a:solidFill>
                  <a:schemeClr val="lt1"/>
                </a:solidFill>
                <a:latin typeface="Arial"/>
                <a:ea typeface="Arial"/>
                <a:cs typeface="Arial"/>
                <a:sym typeface="Arial"/>
              </a:endParaRPr>
            </a:p>
          </p:txBody>
        </p:sp>
        <p:sp>
          <p:nvSpPr>
            <p:cNvPr id="437" name="Google Shape;437;p63"/>
            <p:cNvSpPr/>
            <p:nvPr/>
          </p:nvSpPr>
          <p:spPr>
            <a:xfrm>
              <a:off x="5257683"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3"/>
            <p:cNvSpPr txBox="1"/>
            <p:nvPr/>
          </p:nvSpPr>
          <p:spPr>
            <a:xfrm>
              <a:off x="5335285"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Manual Testing</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Showcases</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 Exploratory  </a:t>
              </a:r>
              <a:endParaRPr/>
            </a:p>
            <a:p>
              <a:pPr indent="0" lvl="0" marL="0" marR="0" rtl="0" algn="l">
                <a:lnSpc>
                  <a:spcPct val="90000"/>
                </a:lnSpc>
                <a:spcBef>
                  <a:spcPts val="49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testing</a:t>
              </a:r>
              <a:endParaRPr/>
            </a:p>
            <a:p>
              <a:pPr indent="0" lvl="0" marL="0" marR="0" rtl="0" algn="l">
                <a:lnSpc>
                  <a:spcPct val="90000"/>
                </a:lnSpc>
                <a:spcBef>
                  <a:spcPts val="49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p63"/>
            <p:cNvSpPr/>
            <p:nvPr/>
          </p:nvSpPr>
          <p:spPr>
            <a:xfrm>
              <a:off x="7026193" y="1800926"/>
              <a:ext cx="1605491" cy="158969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3"/>
            <p:cNvSpPr txBox="1"/>
            <p:nvPr/>
          </p:nvSpPr>
          <p:spPr>
            <a:xfrm>
              <a:off x="7103795" y="1878528"/>
              <a:ext cx="1450287" cy="1434488"/>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Release</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Where Containers are used?</a:t>
            </a:r>
            <a:endParaRPr b="1" i="0" sz="3600" u="none" cap="none" strike="noStrike">
              <a:solidFill>
                <a:schemeClr val="dk1"/>
              </a:solidFill>
              <a:latin typeface="Calibri"/>
              <a:ea typeface="Calibri"/>
              <a:cs typeface="Calibri"/>
              <a:sym typeface="Calibri"/>
            </a:endParaRPr>
          </a:p>
        </p:txBody>
      </p:sp>
      <p:sp>
        <p:nvSpPr>
          <p:cNvPr id="446" name="Google Shape;446;p64"/>
          <p:cNvSpPr txBox="1"/>
          <p:nvPr>
            <p:ph idx="1" type="body"/>
          </p:nvPr>
        </p:nvSpPr>
        <p:spPr>
          <a:xfrm>
            <a:off x="470293" y="1268457"/>
            <a:ext cx="8229600" cy="4525961"/>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DevOps (Mostly in all types of Automation)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Automated testing (Unit, acceptance and stress testing)</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CICD (if not tested on production-like environment, CICD will be risky)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Microservices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deployment architectures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Chef kitchen test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Not only used for testing but is used in production (along with container orchestration) in B2C and B2B organizations</a:t>
            </a:r>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Advantage of using Containers</a:t>
            </a:r>
            <a:endParaRPr b="1" i="0" sz="3600" u="none" cap="none" strike="noStrike">
              <a:solidFill>
                <a:schemeClr val="dk1"/>
              </a:solidFill>
              <a:latin typeface="Calibri"/>
              <a:ea typeface="Calibri"/>
              <a:cs typeface="Calibri"/>
              <a:sym typeface="Calibri"/>
            </a:endParaRPr>
          </a:p>
        </p:txBody>
      </p:sp>
      <p:sp>
        <p:nvSpPr>
          <p:cNvPr id="452" name="Google Shape;452;p65"/>
          <p:cNvSpPr txBox="1"/>
          <p:nvPr>
            <p:ph idx="1" type="body"/>
          </p:nvPr>
        </p:nvSpPr>
        <p:spPr>
          <a:xfrm>
            <a:off x="458641" y="1047090"/>
            <a:ext cx="8229600" cy="4741704"/>
          </a:xfrm>
          <a:prstGeom prst="rect">
            <a:avLst/>
          </a:prstGeom>
          <a:noFill/>
          <a:ln>
            <a:noFill/>
          </a:ln>
        </p:spPr>
        <p:txBody>
          <a:bodyPr anchorCtr="0" anchor="t" bIns="91425" lIns="91425" spcFirstLastPara="1" rIns="91425" wrap="square" tIns="91425">
            <a:noAutofit/>
          </a:bodyPr>
          <a:lstStyle/>
          <a:p>
            <a:pPr indent="-165100" lvl="0" marL="3429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Developers testing their code in Prod environments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Lesser hand-offs and drastically lesser waiting time (to get new environment setup)</a:t>
            </a:r>
            <a:endParaRPr/>
          </a:p>
          <a:p>
            <a:pPr indent="-139700" lvl="1" marL="742950" marR="0" rtl="0" algn="l">
              <a:lnSpc>
                <a:spcPct val="100000"/>
              </a:lnSpc>
              <a:spcBef>
                <a:spcPts val="56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Reduce technical debt</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Overall system resilience - Service failure does not kill the application &amp; may be invisible to users</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Scalability</a:t>
            </a:r>
            <a:endParaRPr b="0" i="0" sz="2600" u="none" cap="none" strike="noStrike">
              <a:solidFill>
                <a:schemeClr val="dk1"/>
              </a:solidFill>
              <a:latin typeface="Calibri"/>
              <a:ea typeface="Calibri"/>
              <a:cs typeface="Calibri"/>
              <a:sym typeface="Calibri"/>
            </a:endParaRPr>
          </a:p>
          <a:p>
            <a:pPr indent="-165100" lvl="1" marL="742950" marR="0" rtl="0" algn="l">
              <a:lnSpc>
                <a:spcPct val="100000"/>
              </a:lnSpc>
              <a:spcBef>
                <a:spcPts val="56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Seamless replication</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High Availability</a:t>
            </a:r>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Less risky patterns for rolling updates available</a:t>
            </a:r>
            <a:endParaRPr b="0" i="0" sz="2600" u="none" cap="none" strike="noStrike">
              <a:solidFill>
                <a:schemeClr val="dk1"/>
              </a:solidFill>
              <a:latin typeface="Calibri"/>
              <a:ea typeface="Calibri"/>
              <a:cs typeface="Calibri"/>
              <a:sym typeface="Calibri"/>
            </a:endParaRPr>
          </a:p>
          <a:p>
            <a:pPr indent="-165100" lvl="0" marL="342900" marR="0" rtl="0" algn="l">
              <a:lnSpc>
                <a:spcPct val="100000"/>
              </a:lnSpc>
              <a:spcBef>
                <a:spcPts val="64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Prevent server sprawl and Jenga infrastructure</a:t>
            </a:r>
            <a:endParaRPr b="0" i="0" sz="26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2600"/>
              <a:buFont typeface="Calibri"/>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6"/>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Images</a:t>
            </a:r>
            <a:endParaRPr/>
          </a:p>
        </p:txBody>
      </p:sp>
      <p:cxnSp>
        <p:nvCxnSpPr>
          <p:cNvPr id="458" name="Google Shape;458;p66"/>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459" name="Google Shape;459;p66"/>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70C0"/>
              </a:solidFill>
              <a:latin typeface="Calibri"/>
              <a:ea typeface="Calibri"/>
              <a:cs typeface="Calibri"/>
              <a:sym typeface="Calibri"/>
            </a:endParaRPr>
          </a:p>
        </p:txBody>
      </p:sp>
      <p:pic>
        <p:nvPicPr>
          <p:cNvPr id="460" name="Google Shape;460;p66"/>
          <p:cNvPicPr preferRelativeResize="0"/>
          <p:nvPr>
            <p:ph idx="1" type="body"/>
          </p:nvPr>
        </p:nvPicPr>
        <p:blipFill rotWithShape="1">
          <a:blip r:embed="rId3">
            <a:alphaModFix/>
          </a:blip>
          <a:srcRect b="0" l="0" r="0" t="0"/>
          <a:stretch/>
        </p:blipFill>
        <p:spPr>
          <a:xfrm>
            <a:off x="3103027" y="3124200"/>
            <a:ext cx="2785543" cy="2896965"/>
          </a:xfrm>
          <a:prstGeom prst="rect">
            <a:avLst/>
          </a:prstGeom>
          <a:noFill/>
          <a:ln>
            <a:noFill/>
          </a:ln>
        </p:spPr>
      </p:pic>
      <p:sp>
        <p:nvSpPr>
          <p:cNvPr id="461" name="Google Shape;461;p66"/>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2: </a:t>
            </a:r>
            <a:r>
              <a:rPr b="0" i="0" lang="en-US" sz="2800" u="none" cap="none" strike="noStrike">
                <a:solidFill>
                  <a:srgbClr val="A5A5A5"/>
                </a:solidFill>
                <a:latin typeface="Calibri"/>
                <a:ea typeface="Calibri"/>
                <a:cs typeface="Calibri"/>
                <a:sym typeface="Calibri"/>
              </a:rPr>
              <a:t>DevOps Docker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Union File System</a:t>
            </a:r>
            <a:endParaRPr/>
          </a:p>
        </p:txBody>
      </p:sp>
      <p:sp>
        <p:nvSpPr>
          <p:cNvPr id="467" name="Google Shape;467;p67"/>
          <p:cNvSpPr txBox="1"/>
          <p:nvPr>
            <p:ph idx="1" type="body"/>
          </p:nvPr>
        </p:nvSpPr>
        <p:spPr>
          <a:xfrm>
            <a:off x="457200" y="1477962"/>
            <a:ext cx="3581399" cy="4525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AuFS (AnotherUnionFS) is a multi-layered filesystem that implements union mount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allows several filesystems or directories to be simultaneously mounted and visible through a single mount point</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appears to be one filesystem to the end user</a:t>
            </a:r>
            <a:endParaRPr/>
          </a:p>
        </p:txBody>
      </p:sp>
      <p:pic>
        <p:nvPicPr>
          <p:cNvPr id="468" name="Google Shape;468;p67"/>
          <p:cNvPicPr preferRelativeResize="0"/>
          <p:nvPr/>
        </p:nvPicPr>
        <p:blipFill rotWithShape="1">
          <a:blip r:embed="rId3">
            <a:alphaModFix/>
          </a:blip>
          <a:srcRect b="0" l="0" r="0" t="0"/>
          <a:stretch/>
        </p:blipFill>
        <p:spPr>
          <a:xfrm>
            <a:off x="4582582" y="1494895"/>
            <a:ext cx="4104217" cy="30781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Example Docker Layers</a:t>
            </a:r>
            <a:endParaRPr/>
          </a:p>
        </p:txBody>
      </p:sp>
      <p:sp>
        <p:nvSpPr>
          <p:cNvPr id="474" name="Google Shape;474;p68"/>
          <p:cNvSpPr txBox="1"/>
          <p:nvPr>
            <p:ph idx="1" type="body"/>
          </p:nvPr>
        </p:nvSpPr>
        <p:spPr>
          <a:xfrm>
            <a:off x="304800" y="4800600"/>
            <a:ext cx="7772400" cy="11128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Layer – </a:t>
            </a:r>
            <a:r>
              <a:rPr b="0" i="0" lang="en-US" sz="2000" u="none" cap="none" strike="noStrike">
                <a:solidFill>
                  <a:schemeClr val="dk1"/>
                </a:solidFill>
                <a:latin typeface="Calibri"/>
                <a:ea typeface="Calibri"/>
                <a:cs typeface="Calibri"/>
                <a:sym typeface="Calibri"/>
              </a:rPr>
              <a:t>Each Docker image is composed of a series of layers. Docker uses Union File Systems to combine these into a single image. The combination of these layers gives the illusion of a traditional file system. Only the top layer is writeable. </a:t>
            </a:r>
            <a:endParaRPr/>
          </a:p>
        </p:txBody>
      </p:sp>
      <p:pic>
        <p:nvPicPr>
          <p:cNvPr id="475" name="Google Shape;475;p68"/>
          <p:cNvPicPr preferRelativeResize="0"/>
          <p:nvPr/>
        </p:nvPicPr>
        <p:blipFill rotWithShape="1">
          <a:blip r:embed="rId3">
            <a:alphaModFix/>
          </a:blip>
          <a:srcRect b="0" l="0" r="0" t="0"/>
          <a:stretch/>
        </p:blipFill>
        <p:spPr>
          <a:xfrm>
            <a:off x="1676400" y="1143000"/>
            <a:ext cx="5791200" cy="33750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Benefits of Union File Systems</a:t>
            </a:r>
            <a:endParaRPr/>
          </a:p>
        </p:txBody>
      </p:sp>
      <p:sp>
        <p:nvSpPr>
          <p:cNvPr id="481" name="Google Shape;481;p69"/>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Files are shared across containers</a:t>
            </a:r>
            <a:endParaRPr/>
          </a:p>
          <a:p>
            <a:pPr indent="-342900" lvl="0" marL="342900" marR="0" rtl="0" algn="l">
              <a:lnSpc>
                <a:spcPct val="100000"/>
              </a:lnSpc>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Storage and memory spaces are saved</a:t>
            </a:r>
            <a:endParaRPr/>
          </a:p>
          <a:p>
            <a:pPr indent="-342900" lvl="0" marL="342900" marR="0" rtl="0" algn="l">
              <a:lnSpc>
                <a:spcPct val="100000"/>
              </a:lnSpc>
              <a:spcBef>
                <a:spcPts val="64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Faster deployment of containers </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pic>
        <p:nvPicPr>
          <p:cNvPr id="482" name="Google Shape;482;p69"/>
          <p:cNvPicPr preferRelativeResize="0"/>
          <p:nvPr/>
        </p:nvPicPr>
        <p:blipFill rotWithShape="1">
          <a:blip r:embed="rId3">
            <a:alphaModFix/>
          </a:blip>
          <a:srcRect b="0" l="0" r="0" t="0"/>
          <a:stretch/>
        </p:blipFill>
        <p:spPr>
          <a:xfrm>
            <a:off x="1752600" y="3543019"/>
            <a:ext cx="5714999" cy="248630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7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Hub</a:t>
            </a:r>
            <a:endParaRPr/>
          </a:p>
        </p:txBody>
      </p:sp>
      <p:sp>
        <p:nvSpPr>
          <p:cNvPr id="488" name="Google Shape;488;p70"/>
          <p:cNvSpPr txBox="1"/>
          <p:nvPr>
            <p:ph idx="1" type="body"/>
          </p:nvPr>
        </p:nvSpPr>
        <p:spPr>
          <a:xfrm>
            <a:off x="457200" y="1295400"/>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Docker’s first-party cloud-based registry</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Hosts a broad repository of Docker images</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Contains nearly any popular open source technology including MariaDB, Jenkins, Cloudera, etc</a:t>
            </a:r>
            <a:endParaRPr b="0" i="0" sz="2800" u="none" cap="none" strike="noStrike">
              <a:solidFill>
                <a:schemeClr val="dk1"/>
              </a:solidFill>
              <a:latin typeface="Calibri"/>
              <a:ea typeface="Calibri"/>
              <a:cs typeface="Calibri"/>
              <a:sym typeface="Calibri"/>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Contains ‘Official images’ from vendors such as Canonical, Oracle, Red Hat, etc</a:t>
            </a:r>
            <a:endParaRPr b="0" i="0" sz="2800" u="none" cap="none" strike="noStrike">
              <a:solidFill>
                <a:schemeClr val="dk1"/>
              </a:solidFill>
              <a:latin typeface="Calibri"/>
              <a:ea typeface="Calibri"/>
              <a:cs typeface="Calibri"/>
              <a:sym typeface="Calibri"/>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Provides one free private Docker repo, more for a paid subscription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Hub</a:t>
            </a:r>
            <a:endParaRPr b="1" i="0" sz="3600" u="none" cap="none" strike="noStrike">
              <a:solidFill>
                <a:schemeClr val="dk1"/>
              </a:solidFill>
              <a:latin typeface="Calibri"/>
              <a:ea typeface="Calibri"/>
              <a:cs typeface="Calibri"/>
              <a:sym typeface="Calibri"/>
            </a:endParaRPr>
          </a:p>
        </p:txBody>
      </p:sp>
      <p:pic>
        <p:nvPicPr>
          <p:cNvPr id="494" name="Google Shape;494;p71"/>
          <p:cNvPicPr preferRelativeResize="0"/>
          <p:nvPr>
            <p:ph idx="1" type="body"/>
          </p:nvPr>
        </p:nvPicPr>
        <p:blipFill rotWithShape="1">
          <a:blip r:embed="rId3">
            <a:alphaModFix/>
          </a:blip>
          <a:srcRect b="0" l="0" r="0" t="0"/>
          <a:stretch/>
        </p:blipFill>
        <p:spPr>
          <a:xfrm>
            <a:off x="582606" y="1095184"/>
            <a:ext cx="7615614" cy="490874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2"/>
          <p:cNvSpPr txBox="1"/>
          <p:nvPr>
            <p:ph type="title"/>
          </p:nvPr>
        </p:nvSpPr>
        <p:spPr>
          <a:xfrm>
            <a:off x="435113" y="2493617"/>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Few Basic Commands</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900"/>
              <a:buFont typeface="Calibri"/>
              <a:buNone/>
            </a:pPr>
            <a:r>
              <a:rPr b="1" i="0" lang="en-US" sz="3600" u="none" cap="none" strike="noStrike">
                <a:solidFill>
                  <a:srgbClr val="0070C0"/>
                </a:solidFill>
                <a:latin typeface="Calibri"/>
                <a:ea typeface="Calibri"/>
                <a:cs typeface="Calibri"/>
                <a:sym typeface="Calibri"/>
              </a:rPr>
              <a:t>What to expect from this class</a:t>
            </a:r>
            <a:endParaRPr/>
          </a:p>
        </p:txBody>
      </p:sp>
      <p:sp>
        <p:nvSpPr>
          <p:cNvPr id="160" name="Google Shape;160;p28"/>
          <p:cNvSpPr txBox="1"/>
          <p:nvPr>
            <p:ph idx="1" type="body"/>
          </p:nvPr>
        </p:nvSpPr>
        <p:spPr>
          <a:xfrm>
            <a:off x="1066800" y="1066800"/>
            <a:ext cx="72390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Flexibility</a:t>
            </a:r>
            <a:endParaRPr/>
          </a:p>
          <a:p>
            <a:pPr indent="-342900" lvl="0" marL="34290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Conversations</a:t>
            </a:r>
            <a:endParaRPr/>
          </a:p>
          <a:p>
            <a:pPr indent="-342900" lvl="0" marL="34290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Literacy and awareness on many of the principles, tools, and practices surrounding Docker as part of a DevOps architecture.</a:t>
            </a:r>
            <a:endParaRPr/>
          </a:p>
          <a:p>
            <a:pPr indent="-342900" lvl="0" marL="34290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An effort to focus on your own situations and challenges so you can act on what you learn.</a:t>
            </a:r>
            <a:endParaRPr/>
          </a:p>
        </p:txBody>
      </p:sp>
      <p:cxnSp>
        <p:nvCxnSpPr>
          <p:cNvPr id="161" name="Google Shape;161;p28"/>
          <p:cNvCxnSpPr/>
          <p:nvPr/>
        </p:nvCxnSpPr>
        <p:spPr>
          <a:xfrm>
            <a:off x="457200" y="990600"/>
            <a:ext cx="8077199" cy="0"/>
          </a:xfrm>
          <a:prstGeom prst="straightConnector1">
            <a:avLst/>
          </a:prstGeom>
          <a:noFill/>
          <a:ln cap="flat" cmpd="sng" w="38100">
            <a:solidFill>
              <a:srgbClr val="BFBFBF"/>
            </a:solidFill>
            <a:prstDash val="solid"/>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docker search [searchterm]</a:t>
            </a:r>
            <a:endParaRPr/>
          </a:p>
        </p:txBody>
      </p:sp>
      <p:pic>
        <p:nvPicPr>
          <p:cNvPr id="505" name="Google Shape;505;p73"/>
          <p:cNvPicPr preferRelativeResize="0"/>
          <p:nvPr/>
        </p:nvPicPr>
        <p:blipFill rotWithShape="1">
          <a:blip r:embed="rId3">
            <a:alphaModFix/>
          </a:blip>
          <a:srcRect b="0" l="0" r="0" t="0"/>
          <a:stretch/>
        </p:blipFill>
        <p:spPr>
          <a:xfrm>
            <a:off x="304800" y="1447800"/>
            <a:ext cx="8524875" cy="4667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Docker image commands</a:t>
            </a:r>
            <a:endParaRPr b="1" i="0" sz="3600" u="none" cap="none" strike="noStrike">
              <a:solidFill>
                <a:schemeClr val="dk1"/>
              </a:solidFill>
              <a:latin typeface="Calibri"/>
              <a:ea typeface="Calibri"/>
              <a:cs typeface="Calibri"/>
              <a:sym typeface="Calibri"/>
            </a:endParaRPr>
          </a:p>
        </p:txBody>
      </p:sp>
      <p:pic>
        <p:nvPicPr>
          <p:cNvPr id="511" name="Google Shape;511;p74"/>
          <p:cNvPicPr preferRelativeResize="0"/>
          <p:nvPr/>
        </p:nvPicPr>
        <p:blipFill rotWithShape="1">
          <a:blip r:embed="rId3">
            <a:alphaModFix/>
          </a:blip>
          <a:srcRect b="0" l="0" r="0" t="0"/>
          <a:stretch/>
        </p:blipFill>
        <p:spPr>
          <a:xfrm>
            <a:off x="784085" y="1213753"/>
            <a:ext cx="7818783" cy="456465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5"/>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Docker Container commands</a:t>
            </a:r>
            <a:endParaRPr b="1" i="0" sz="3600" u="none" cap="none" strike="noStrike">
              <a:solidFill>
                <a:schemeClr val="dk1"/>
              </a:solidFill>
              <a:latin typeface="Calibri"/>
              <a:ea typeface="Calibri"/>
              <a:cs typeface="Calibri"/>
              <a:sym typeface="Calibri"/>
            </a:endParaRPr>
          </a:p>
        </p:txBody>
      </p:sp>
      <p:pic>
        <p:nvPicPr>
          <p:cNvPr id="517" name="Google Shape;517;p75"/>
          <p:cNvPicPr preferRelativeResize="0"/>
          <p:nvPr/>
        </p:nvPicPr>
        <p:blipFill rotWithShape="1">
          <a:blip r:embed="rId3">
            <a:alphaModFix/>
          </a:blip>
          <a:srcRect b="0" l="0" r="0" t="0"/>
          <a:stretch/>
        </p:blipFill>
        <p:spPr>
          <a:xfrm>
            <a:off x="1601304" y="1149038"/>
            <a:ext cx="6272696" cy="478130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docker image pull [imageName]</a:t>
            </a:r>
            <a:endParaRPr/>
          </a:p>
        </p:txBody>
      </p:sp>
      <p:sp>
        <p:nvSpPr>
          <p:cNvPr id="523" name="Google Shape;523;p76"/>
          <p:cNvSpPr/>
          <p:nvPr/>
        </p:nvSpPr>
        <p:spPr>
          <a:xfrm>
            <a:off x="1143000" y="3276600"/>
            <a:ext cx="3429000" cy="1194087"/>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4" name="Google Shape;524;p76"/>
          <p:cNvSpPr txBox="1"/>
          <p:nvPr/>
        </p:nvSpPr>
        <p:spPr>
          <a:xfrm>
            <a:off x="1557301" y="3389532"/>
            <a:ext cx="3014697" cy="923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Best Practice</a:t>
            </a:r>
            <a:r>
              <a:rPr b="0" i="0" lang="en-US" sz="1800" u="none" cap="none" strike="noStrike">
                <a:solidFill>
                  <a:schemeClr val="dk1"/>
                </a:solidFill>
                <a:latin typeface="Arial"/>
                <a:ea typeface="Arial"/>
                <a:cs typeface="Arial"/>
                <a:sym typeface="Arial"/>
              </a:rPr>
              <a:t>: Choose the smallest base images possible </a:t>
            </a:r>
            <a:endParaRPr/>
          </a:p>
        </p:txBody>
      </p:sp>
      <p:sp>
        <p:nvSpPr>
          <p:cNvPr id="525" name="Google Shape;525;p76"/>
          <p:cNvSpPr txBox="1"/>
          <p:nvPr/>
        </p:nvSpPr>
        <p:spPr>
          <a:xfrm>
            <a:off x="5147451" y="3528030"/>
            <a:ext cx="301469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Debian – 123 MB</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Alpine – 5 MB</a:t>
            </a:r>
            <a:endParaRPr/>
          </a:p>
        </p:txBody>
      </p:sp>
      <p:pic>
        <p:nvPicPr>
          <p:cNvPr id="526" name="Google Shape;526;p76"/>
          <p:cNvPicPr preferRelativeResize="0"/>
          <p:nvPr/>
        </p:nvPicPr>
        <p:blipFill rotWithShape="1">
          <a:blip r:embed="rId3">
            <a:alphaModFix/>
          </a:blip>
          <a:srcRect b="0" l="0" r="0" t="0"/>
          <a:stretch/>
        </p:blipFill>
        <p:spPr>
          <a:xfrm>
            <a:off x="304800" y="1371600"/>
            <a:ext cx="8505825" cy="1581150"/>
          </a:xfrm>
          <a:prstGeom prst="rect">
            <a:avLst/>
          </a:prstGeom>
          <a:noFill/>
          <a:ln>
            <a:noFill/>
          </a:ln>
        </p:spPr>
      </p:pic>
      <p:pic>
        <p:nvPicPr>
          <p:cNvPr id="527" name="Google Shape;527;p76"/>
          <p:cNvPicPr preferRelativeResize="0"/>
          <p:nvPr/>
        </p:nvPicPr>
        <p:blipFill rotWithShape="1">
          <a:blip r:embed="rId4">
            <a:alphaModFix/>
          </a:blip>
          <a:srcRect b="0" l="0" r="0" t="0"/>
          <a:stretch/>
        </p:blipFill>
        <p:spPr>
          <a:xfrm>
            <a:off x="609600" y="4699287"/>
            <a:ext cx="8077200" cy="1257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docker inspect [image|container]</a:t>
            </a:r>
            <a:endParaRPr b="1" i="0" sz="3600" u="none" cap="none" strike="noStrike">
              <a:solidFill>
                <a:schemeClr val="dk1"/>
              </a:solidFill>
              <a:latin typeface="Calibri"/>
              <a:ea typeface="Calibri"/>
              <a:cs typeface="Calibri"/>
              <a:sym typeface="Calibri"/>
            </a:endParaRPr>
          </a:p>
        </p:txBody>
      </p:sp>
      <p:sp>
        <p:nvSpPr>
          <p:cNvPr id="533" name="Google Shape;533;p77"/>
          <p:cNvSpPr txBox="1"/>
          <p:nvPr>
            <p:ph idx="1" type="body"/>
          </p:nvPr>
        </p:nvSpPr>
        <p:spPr>
          <a:xfrm>
            <a:off x="457200" y="2773363"/>
            <a:ext cx="8229600" cy="362743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ID</a:t>
            </a:r>
            <a:r>
              <a:rPr b="0" i="0" lang="en-US" sz="1200" u="none" cap="none" strike="noStrike">
                <a:solidFill>
                  <a:schemeClr val="dk1"/>
                </a:solidFill>
                <a:latin typeface="Calibri"/>
                <a:ea typeface="Calibri"/>
                <a:cs typeface="Calibri"/>
                <a:sym typeface="Calibri"/>
              </a:rPr>
              <a:t> The unique identifier for the container</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State</a:t>
            </a:r>
            <a:r>
              <a:rPr b="0" i="0" lang="en-US" sz="1200" u="none" cap="none" strike="noStrike">
                <a:solidFill>
                  <a:schemeClr val="dk1"/>
                </a:solidFill>
                <a:latin typeface="Calibri"/>
                <a:ea typeface="Calibri"/>
                <a:cs typeface="Calibri"/>
                <a:sym typeface="Calibri"/>
              </a:rPr>
              <a:t> This stanza has various status flags and the process id for the container. Using the ExitCode from this State element a </a:t>
            </a:r>
            <a:r>
              <a:rPr b="0" i="0" lang="en-US" sz="1200" u="sng" cap="none" strike="noStrike">
                <a:solidFill>
                  <a:schemeClr val="hlink"/>
                </a:solidFill>
                <a:latin typeface="Calibri"/>
                <a:ea typeface="Calibri"/>
                <a:cs typeface="Calibri"/>
                <a:sym typeface="Calibri"/>
                <a:hlinkClick r:id="rId3"/>
              </a:rPr>
              <a:t>graceful shutdown</a:t>
            </a:r>
            <a:r>
              <a:rPr b="0" i="0" lang="en-US" sz="1200" u="none" cap="none" strike="noStrike">
                <a:solidFill>
                  <a:schemeClr val="dk1"/>
                </a:solidFill>
                <a:latin typeface="Calibri"/>
                <a:ea typeface="Calibri"/>
                <a:cs typeface="Calibri"/>
                <a:sym typeface="Calibri"/>
              </a:rPr>
              <a:t> or recovery process could be initiated. The following format will return just the ExitCode of the most recently run container:</a:t>
            </a:r>
            <a:endParaRPr/>
          </a:p>
          <a:p>
            <a:pPr indent="-342900" lvl="0" marL="342900" marR="0" rtl="0" algn="l">
              <a:lnSpc>
                <a:spcPct val="100000"/>
              </a:lnSpc>
              <a:spcBef>
                <a:spcPts val="24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docker inspect -f '{{.State.ExitCode}}' $(docker ps -lq) </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Image</a:t>
            </a:r>
            <a:r>
              <a:rPr b="0" i="0" lang="en-US" sz="1200" u="none" cap="none" strike="noStrike">
                <a:solidFill>
                  <a:schemeClr val="dk1"/>
                </a:solidFill>
                <a:latin typeface="Calibri"/>
                <a:ea typeface="Calibri"/>
                <a:cs typeface="Calibri"/>
                <a:sym typeface="Calibri"/>
              </a:rPr>
              <a:t> The image this container is running.</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NetworkSettings</a:t>
            </a:r>
            <a:r>
              <a:rPr b="0" i="0" lang="en-US" sz="1200" u="none" cap="none" strike="noStrike">
                <a:solidFill>
                  <a:schemeClr val="dk1"/>
                </a:solidFill>
                <a:latin typeface="Calibri"/>
                <a:ea typeface="Calibri"/>
                <a:cs typeface="Calibri"/>
                <a:sym typeface="Calibri"/>
              </a:rPr>
              <a:t> The network environment for the container and therefore for the application(s) within the image.</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LogPath</a:t>
            </a:r>
            <a:r>
              <a:rPr b="0" i="0" lang="en-US" sz="1200" u="none" cap="none" strike="noStrike">
                <a:solidFill>
                  <a:schemeClr val="dk1"/>
                </a:solidFill>
                <a:latin typeface="Calibri"/>
                <a:ea typeface="Calibri"/>
                <a:cs typeface="Calibri"/>
                <a:sym typeface="Calibri"/>
              </a:rPr>
              <a:t> The system path to this container's log file.</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RestartCount</a:t>
            </a:r>
            <a:r>
              <a:rPr b="0" i="0" lang="en-US" sz="1200" u="none" cap="none" strike="noStrike">
                <a:solidFill>
                  <a:schemeClr val="dk1"/>
                </a:solidFill>
                <a:latin typeface="Calibri"/>
                <a:ea typeface="Calibri"/>
                <a:cs typeface="Calibri"/>
                <a:sym typeface="Calibri"/>
              </a:rPr>
              <a:t> Keeps track of the number of times the container has been restarted. This value is the key value used when defining a container's </a:t>
            </a:r>
            <a:r>
              <a:rPr b="0" i="0" lang="en-US" sz="1200" u="sng" cap="none" strike="noStrike">
                <a:solidFill>
                  <a:schemeClr val="hlink"/>
                </a:solidFill>
                <a:latin typeface="Calibri"/>
                <a:ea typeface="Calibri"/>
                <a:cs typeface="Calibri"/>
                <a:sym typeface="Calibri"/>
                <a:hlinkClick r:id="rId4"/>
              </a:rPr>
              <a:t>restart policy</a:t>
            </a:r>
            <a:r>
              <a:rPr b="0" i="0" lang="en-US" sz="1200" u="none" cap="none" strike="noStrike">
                <a:solidFill>
                  <a:schemeClr val="dk1"/>
                </a:solidFill>
                <a:latin typeface="Calibri"/>
                <a:ea typeface="Calibri"/>
                <a:cs typeface="Calibri"/>
                <a:sym typeface="Calibri"/>
              </a:rPr>
              <a:t>..</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Name</a:t>
            </a:r>
            <a:r>
              <a:rPr b="0" i="0" lang="en-US" sz="1200" u="none" cap="none" strike="noStrike">
                <a:solidFill>
                  <a:schemeClr val="dk1"/>
                </a:solidFill>
                <a:latin typeface="Calibri"/>
                <a:ea typeface="Calibri"/>
                <a:cs typeface="Calibri"/>
                <a:sym typeface="Calibri"/>
              </a:rPr>
              <a:t> The user defined name for the container.</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Volumes</a:t>
            </a:r>
            <a:r>
              <a:rPr b="0" i="0" lang="en-US" sz="1200" u="none" cap="none" strike="noStrike">
                <a:solidFill>
                  <a:schemeClr val="dk1"/>
                </a:solidFill>
                <a:latin typeface="Calibri"/>
                <a:ea typeface="Calibri"/>
                <a:cs typeface="Calibri"/>
                <a:sym typeface="Calibri"/>
              </a:rPr>
              <a:t> Defines the volume mapping between the host system and the container.</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HostConfig</a:t>
            </a:r>
            <a:r>
              <a:rPr b="0" i="0" lang="en-US" sz="1200" u="none" cap="none" strike="noStrike">
                <a:solidFill>
                  <a:schemeClr val="dk1"/>
                </a:solidFill>
                <a:latin typeface="Calibri"/>
                <a:ea typeface="Calibri"/>
                <a:cs typeface="Calibri"/>
                <a:sym typeface="Calibri"/>
              </a:rPr>
              <a:t> Key configurations for how the container will interact with the host system. These could take CPU and memory limits, networking values, or device driver paths.</a:t>
            </a:r>
            <a:endParaRPr/>
          </a:p>
          <a:p>
            <a:pPr indent="-342900" lvl="0" marL="342900" marR="0" rtl="0" algn="l">
              <a:lnSpc>
                <a:spcPct val="100000"/>
              </a:lnSpc>
              <a:spcBef>
                <a:spcPts val="24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Config</a:t>
            </a:r>
            <a:r>
              <a:rPr b="0" i="0" lang="en-US" sz="1200" u="none" cap="none" strike="noStrike">
                <a:solidFill>
                  <a:schemeClr val="dk1"/>
                </a:solidFill>
                <a:latin typeface="Calibri"/>
                <a:ea typeface="Calibri"/>
                <a:cs typeface="Calibri"/>
                <a:sym typeface="Calibri"/>
              </a:rPr>
              <a:t> The runtime configuration options set when the docker run command was executed. Part of this configuration is another "Image" value. This image {{.Config.Image}} is the tagged image which may be different than the image listed in {{.Image}}</a:t>
            </a:r>
            <a:endParaRPr/>
          </a:p>
          <a:p>
            <a:pPr indent="-342900" lvl="0" marL="342900" marR="0" rtl="0" algn="l">
              <a:lnSpc>
                <a:spcPct val="100000"/>
              </a:lnSpc>
              <a:spcBef>
                <a:spcPts val="24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pic>
        <p:nvPicPr>
          <p:cNvPr id="534" name="Google Shape;534;p77"/>
          <p:cNvPicPr preferRelativeResize="0"/>
          <p:nvPr/>
        </p:nvPicPr>
        <p:blipFill rotWithShape="1">
          <a:blip r:embed="rId5">
            <a:alphaModFix/>
          </a:blip>
          <a:srcRect b="0" l="0" r="0" t="0"/>
          <a:stretch/>
        </p:blipFill>
        <p:spPr>
          <a:xfrm>
            <a:off x="747712" y="1066800"/>
            <a:ext cx="7496175" cy="167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 docker image history docker/whalesay</a:t>
            </a:r>
            <a:endParaRPr b="1" i="0" sz="3600" u="none" cap="none" strike="noStrike">
              <a:solidFill>
                <a:schemeClr val="dk1"/>
              </a:solidFill>
              <a:latin typeface="Calibri"/>
              <a:ea typeface="Calibri"/>
              <a:cs typeface="Calibri"/>
              <a:sym typeface="Calibri"/>
            </a:endParaRPr>
          </a:p>
        </p:txBody>
      </p:sp>
      <p:sp>
        <p:nvSpPr>
          <p:cNvPr id="540" name="Google Shape;540;p78"/>
          <p:cNvSpPr txBox="1"/>
          <p:nvPr/>
        </p:nvSpPr>
        <p:spPr>
          <a:xfrm>
            <a:off x="838200" y="3620855"/>
            <a:ext cx="6324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Use history to view layers in an image</a:t>
            </a:r>
            <a:endParaRPr/>
          </a:p>
        </p:txBody>
      </p:sp>
      <p:pic>
        <p:nvPicPr>
          <p:cNvPr id="541" name="Google Shape;541;p78"/>
          <p:cNvPicPr preferRelativeResize="0"/>
          <p:nvPr/>
        </p:nvPicPr>
        <p:blipFill rotWithShape="1">
          <a:blip r:embed="rId3">
            <a:alphaModFix/>
          </a:blip>
          <a:srcRect b="0" l="0" r="0" t="0"/>
          <a:stretch/>
        </p:blipFill>
        <p:spPr>
          <a:xfrm>
            <a:off x="152400" y="1371600"/>
            <a:ext cx="8839202" cy="196027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Interactive Mode</a:t>
            </a:r>
            <a:endParaRPr/>
          </a:p>
        </p:txBody>
      </p:sp>
      <p:pic>
        <p:nvPicPr>
          <p:cNvPr id="547" name="Google Shape;547;p79"/>
          <p:cNvPicPr preferRelativeResize="0"/>
          <p:nvPr>
            <p:ph idx="1" type="body"/>
          </p:nvPr>
        </p:nvPicPr>
        <p:blipFill rotWithShape="1">
          <a:blip r:embed="rId3">
            <a:alphaModFix/>
          </a:blip>
          <a:srcRect b="0" l="0" r="0" t="0"/>
          <a:stretch/>
        </p:blipFill>
        <p:spPr>
          <a:xfrm>
            <a:off x="908050" y="2731293"/>
            <a:ext cx="7327900" cy="2019299"/>
          </a:xfrm>
          <a:prstGeom prst="rect">
            <a:avLst/>
          </a:prstGeom>
          <a:noFill/>
          <a:ln>
            <a:noFill/>
          </a:ln>
        </p:spPr>
      </p:pic>
      <p:sp>
        <p:nvSpPr>
          <p:cNvPr id="548" name="Google Shape;548;p79"/>
          <p:cNvSpPr/>
          <p:nvPr/>
        </p:nvSpPr>
        <p:spPr>
          <a:xfrm>
            <a:off x="1981200" y="1295400"/>
            <a:ext cx="4989096" cy="1194087"/>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9" name="Google Shape;549;p79"/>
          <p:cNvSpPr txBox="1"/>
          <p:nvPr/>
        </p:nvSpPr>
        <p:spPr>
          <a:xfrm>
            <a:off x="2395502" y="1408332"/>
            <a:ext cx="4386297" cy="923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Best Practice</a:t>
            </a:r>
            <a:r>
              <a:rPr b="0" i="0" lang="en-US" sz="1800" u="none" cap="none" strike="noStrike">
                <a:solidFill>
                  <a:schemeClr val="dk1"/>
                </a:solidFill>
                <a:latin typeface="Arial"/>
                <a:ea typeface="Arial"/>
                <a:cs typeface="Arial"/>
                <a:sym typeface="Arial"/>
              </a:rPr>
              <a:t>: Run containers in interactive mode while developing docker images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8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Interactive Mode</a:t>
            </a:r>
            <a:endParaRPr/>
          </a:p>
        </p:txBody>
      </p:sp>
      <p:sp>
        <p:nvSpPr>
          <p:cNvPr id="555" name="Google Shape;555;p80"/>
          <p:cNvSpPr txBox="1"/>
          <p:nvPr>
            <p:ph idx="1" type="body"/>
          </p:nvPr>
        </p:nvSpPr>
        <p:spPr>
          <a:xfrm>
            <a:off x="457200" y="3657598"/>
            <a:ext cx="8229600" cy="2346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run -t -i ubuntu /bin/bash</a:t>
            </a:r>
            <a:endParaRPr/>
          </a:p>
        </p:txBody>
      </p:sp>
      <p:sp>
        <p:nvSpPr>
          <p:cNvPr id="556" name="Google Shape;556;p80"/>
          <p:cNvSpPr/>
          <p:nvPr/>
        </p:nvSpPr>
        <p:spPr>
          <a:xfrm>
            <a:off x="1185896" y="2017241"/>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7" name="Google Shape;557;p80"/>
          <p:cNvSpPr txBox="1"/>
          <p:nvPr/>
        </p:nvSpPr>
        <p:spPr>
          <a:xfrm>
            <a:off x="1600200" y="2130174"/>
            <a:ext cx="23622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Create a terminal</a:t>
            </a:r>
            <a:endParaRPr/>
          </a:p>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To use</a:t>
            </a:r>
            <a:endParaRPr/>
          </a:p>
        </p:txBody>
      </p:sp>
      <p:sp>
        <p:nvSpPr>
          <p:cNvPr id="558" name="Google Shape;558;p80"/>
          <p:cNvSpPr/>
          <p:nvPr/>
        </p:nvSpPr>
        <p:spPr>
          <a:xfrm>
            <a:off x="2209800" y="3200400"/>
            <a:ext cx="152399" cy="609599"/>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9" name="Google Shape;559;p80"/>
          <p:cNvSpPr/>
          <p:nvPr/>
        </p:nvSpPr>
        <p:spPr>
          <a:xfrm>
            <a:off x="1752600" y="4833323"/>
            <a:ext cx="2352605"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0" name="Google Shape;560;p80"/>
          <p:cNvSpPr/>
          <p:nvPr/>
        </p:nvSpPr>
        <p:spPr>
          <a:xfrm rot="10800000">
            <a:off x="2560603" y="4127401"/>
            <a:ext cx="223803" cy="61037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1" name="Google Shape;561;p80"/>
          <p:cNvSpPr txBox="1"/>
          <p:nvPr/>
        </p:nvSpPr>
        <p:spPr>
          <a:xfrm>
            <a:off x="2146300" y="4913037"/>
            <a:ext cx="23622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Interactive mode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Interactive Mode</a:t>
            </a:r>
            <a:endParaRPr/>
          </a:p>
        </p:txBody>
      </p:sp>
      <p:sp>
        <p:nvSpPr>
          <p:cNvPr id="567" name="Google Shape;567;p81"/>
          <p:cNvSpPr txBox="1"/>
          <p:nvPr>
            <p:ph idx="1" type="body"/>
          </p:nvPr>
        </p:nvSpPr>
        <p:spPr>
          <a:xfrm>
            <a:off x="457200" y="2410083"/>
            <a:ext cx="8229600" cy="609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attach some_container #by Name</a:t>
            </a:r>
            <a:endParaRPr/>
          </a:p>
        </p:txBody>
      </p:sp>
      <p:sp>
        <p:nvSpPr>
          <p:cNvPr id="568" name="Google Shape;568;p81"/>
          <p:cNvSpPr/>
          <p:nvPr/>
        </p:nvSpPr>
        <p:spPr>
          <a:xfrm>
            <a:off x="476837" y="1371600"/>
            <a:ext cx="4018960"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9" name="Google Shape;569;p81"/>
          <p:cNvSpPr txBox="1"/>
          <p:nvPr/>
        </p:nvSpPr>
        <p:spPr>
          <a:xfrm>
            <a:off x="722089" y="1502316"/>
            <a:ext cx="369750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Attach to a running container and shell instance</a:t>
            </a:r>
            <a:endParaRPr/>
          </a:p>
        </p:txBody>
      </p:sp>
      <p:sp>
        <p:nvSpPr>
          <p:cNvPr id="570" name="Google Shape;570;p81"/>
          <p:cNvSpPr/>
          <p:nvPr/>
        </p:nvSpPr>
        <p:spPr>
          <a:xfrm>
            <a:off x="476839" y="3150400"/>
            <a:ext cx="4018960"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1" name="Google Shape;571;p81"/>
          <p:cNvSpPr txBox="1"/>
          <p:nvPr/>
        </p:nvSpPr>
        <p:spPr>
          <a:xfrm>
            <a:off x="722089" y="3276600"/>
            <a:ext cx="362130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Attach to a running container by starting a new shell instance</a:t>
            </a:r>
            <a:endParaRPr/>
          </a:p>
        </p:txBody>
      </p:sp>
      <p:sp>
        <p:nvSpPr>
          <p:cNvPr id="572" name="Google Shape;572;p81"/>
          <p:cNvSpPr txBox="1"/>
          <p:nvPr/>
        </p:nvSpPr>
        <p:spPr>
          <a:xfrm>
            <a:off x="457200" y="4267200"/>
            <a:ext cx="8229600" cy="609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exec -it some_container /bin/bash #by Name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Interactive Mode</a:t>
            </a:r>
            <a:endParaRPr/>
          </a:p>
        </p:txBody>
      </p:sp>
      <p:sp>
        <p:nvSpPr>
          <p:cNvPr id="578" name="Google Shape;578;p82"/>
          <p:cNvSpPr txBox="1"/>
          <p:nvPr>
            <p:ph idx="1" type="body"/>
          </p:nvPr>
        </p:nvSpPr>
        <p:spPr>
          <a:xfrm>
            <a:off x="457200" y="3657598"/>
            <a:ext cx="8229600" cy="2346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Calibri"/>
              <a:buNone/>
            </a:pPr>
            <a:r>
              <a:rPr b="0" i="0" lang="en-US" sz="2800" u="none" cap="none" strike="noStrike">
                <a:solidFill>
                  <a:schemeClr val="dk1"/>
                </a:solidFill>
                <a:latin typeface="Calibri"/>
                <a:ea typeface="Calibri"/>
                <a:cs typeface="Calibri"/>
                <a:sym typeface="Calibri"/>
              </a:rPr>
              <a:t>docker run -it alpine /bin/sh</a:t>
            </a:r>
            <a:endParaRPr b="0" i="0" sz="2800" u="none" cap="none" strike="noStrike">
              <a:solidFill>
                <a:schemeClr val="dk1"/>
              </a:solidFill>
              <a:latin typeface="Calibri"/>
              <a:ea typeface="Calibri"/>
              <a:cs typeface="Calibri"/>
              <a:sym typeface="Calibri"/>
            </a:endParaRPr>
          </a:p>
        </p:txBody>
      </p:sp>
      <p:sp>
        <p:nvSpPr>
          <p:cNvPr id="579" name="Google Shape;579;p82"/>
          <p:cNvSpPr/>
          <p:nvPr/>
        </p:nvSpPr>
        <p:spPr>
          <a:xfrm>
            <a:off x="491764" y="2438400"/>
            <a:ext cx="5748302" cy="90776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0" name="Google Shape;580;p82"/>
          <p:cNvSpPr txBox="1"/>
          <p:nvPr/>
        </p:nvSpPr>
        <p:spPr>
          <a:xfrm>
            <a:off x="906069" y="2551332"/>
            <a:ext cx="525779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Quick Tip: </a:t>
            </a:r>
            <a:r>
              <a:rPr b="0" i="0" lang="en-US" sz="1800" u="none" cap="none" strike="noStrike">
                <a:solidFill>
                  <a:schemeClr val="dk1"/>
                </a:solidFill>
                <a:latin typeface="Arial"/>
                <a:ea typeface="Arial"/>
                <a:cs typeface="Arial"/>
                <a:sym typeface="Arial"/>
              </a:rPr>
              <a:t>Be aware that alpine and other distros may have a different entry point (sh vs bash)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Introduction to Docker</a:t>
            </a:r>
            <a:endParaRPr/>
          </a:p>
        </p:txBody>
      </p:sp>
      <p:cxnSp>
        <p:nvCxnSpPr>
          <p:cNvPr id="167" name="Google Shape;167;p29"/>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168" name="Google Shape;168;p29"/>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1: </a:t>
            </a:r>
            <a:r>
              <a:rPr b="0" i="0" lang="en-US" sz="2800" u="none" cap="none" strike="noStrike">
                <a:solidFill>
                  <a:srgbClr val="A5A5A5"/>
                </a:solidFill>
                <a:latin typeface="Calibri"/>
                <a:ea typeface="Calibri"/>
                <a:cs typeface="Calibri"/>
                <a:sym typeface="Calibri"/>
              </a:rPr>
              <a:t>DevOps Docker</a:t>
            </a:r>
            <a:endParaRPr/>
          </a:p>
        </p:txBody>
      </p:sp>
      <p:pic>
        <p:nvPicPr>
          <p:cNvPr id="169" name="Google Shape;169;p29"/>
          <p:cNvPicPr preferRelativeResize="0"/>
          <p:nvPr/>
        </p:nvPicPr>
        <p:blipFill rotWithShape="1">
          <a:blip r:embed="rId3">
            <a:alphaModFix/>
          </a:blip>
          <a:srcRect b="0" l="0" r="0" t="0"/>
          <a:stretch/>
        </p:blipFill>
        <p:spPr>
          <a:xfrm>
            <a:off x="2514600" y="2971800"/>
            <a:ext cx="4114800" cy="2886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See all containers</a:t>
            </a:r>
            <a:endParaRPr/>
          </a:p>
        </p:txBody>
      </p:sp>
      <p:sp>
        <p:nvSpPr>
          <p:cNvPr id="586" name="Google Shape;586;p83"/>
          <p:cNvSpPr txBox="1"/>
          <p:nvPr>
            <p:ph idx="1" type="body"/>
          </p:nvPr>
        </p:nvSpPr>
        <p:spPr>
          <a:xfrm>
            <a:off x="381000" y="1173175"/>
            <a:ext cx="8410500" cy="655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docker container ls  #show running containers</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587" name="Google Shape;587;p83"/>
          <p:cNvSpPr txBox="1"/>
          <p:nvPr/>
        </p:nvSpPr>
        <p:spPr>
          <a:xfrm>
            <a:off x="381000" y="3064925"/>
            <a:ext cx="8305800" cy="655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 docker container ls -a  #show all containers (including running, stopped, exited, etc.)</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pic>
        <p:nvPicPr>
          <p:cNvPr id="588" name="Google Shape;588;p83"/>
          <p:cNvPicPr preferRelativeResize="0"/>
          <p:nvPr/>
        </p:nvPicPr>
        <p:blipFill rotWithShape="1">
          <a:blip r:embed="rId3">
            <a:alphaModFix/>
          </a:blip>
          <a:srcRect b="0" l="0" r="0" t="0"/>
          <a:stretch/>
        </p:blipFill>
        <p:spPr>
          <a:xfrm>
            <a:off x="381000" y="1739369"/>
            <a:ext cx="8410575" cy="981075"/>
          </a:xfrm>
          <a:prstGeom prst="rect">
            <a:avLst/>
          </a:prstGeom>
          <a:noFill/>
          <a:ln>
            <a:noFill/>
          </a:ln>
        </p:spPr>
      </p:pic>
      <p:pic>
        <p:nvPicPr>
          <p:cNvPr id="589" name="Google Shape;589;p83"/>
          <p:cNvPicPr preferRelativeResize="0"/>
          <p:nvPr/>
        </p:nvPicPr>
        <p:blipFill rotWithShape="1">
          <a:blip r:embed="rId4">
            <a:alphaModFix/>
          </a:blip>
          <a:srcRect b="0" l="0" r="0" t="0"/>
          <a:stretch/>
        </p:blipFill>
        <p:spPr>
          <a:xfrm>
            <a:off x="304800" y="4177625"/>
            <a:ext cx="8420100" cy="1933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4"/>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3000"/>
              <a:buFont typeface="Calibri"/>
              <a:buNone/>
            </a:pPr>
            <a:r>
              <a:rPr b="1" i="0" lang="en-US" sz="3000" u="none" cap="none" strike="noStrike">
                <a:solidFill>
                  <a:srgbClr val="E36C09"/>
                </a:solidFill>
                <a:latin typeface="Calibri"/>
                <a:ea typeface="Calibri"/>
                <a:cs typeface="Calibri"/>
                <a:sym typeface="Calibri"/>
              </a:rPr>
              <a:t>Docker Working with Images and Containers</a:t>
            </a:r>
            <a:endParaRPr b="1" i="0" sz="3000" u="none" cap="none" strike="noStrike">
              <a:solidFill>
                <a:srgbClr val="E36C0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595" name="Google Shape;595;p84"/>
          <p:cNvGrpSpPr/>
          <p:nvPr/>
        </p:nvGrpSpPr>
        <p:grpSpPr>
          <a:xfrm>
            <a:off x="152400" y="762000"/>
            <a:ext cx="4572000" cy="1066800"/>
            <a:chOff x="457200" y="2971800"/>
            <a:chExt cx="4572000" cy="1066800"/>
          </a:xfrm>
        </p:grpSpPr>
        <p:pic>
          <p:nvPicPr>
            <p:cNvPr descr="icon of person performing a computer lab" id="596" name="Google Shape;596;p84"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597" name="Google Shape;597;p84"/>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598" name="Google Shape;598;p84"/>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599" name="Google Shape;599;p84"/>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600" name="Google Shape;600;p84"/>
          <p:cNvSpPr txBox="1"/>
          <p:nvPr>
            <p:ph idx="1" type="body"/>
          </p:nvPr>
        </p:nvSpPr>
        <p:spPr>
          <a:xfrm>
            <a:off x="641487" y="1828345"/>
            <a:ext cx="8229600" cy="412653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Practice Docker image and container commands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450"/>
              <a:buFont typeface="Noto Sans Symbols"/>
              <a:buChar char="◆"/>
            </a:pPr>
            <a:r>
              <a:rPr b="0" i="0" lang="en-US" sz="1800" u="none" cap="none" strike="noStrike">
                <a:solidFill>
                  <a:schemeClr val="dk1"/>
                </a:solidFill>
                <a:latin typeface="Calibri"/>
                <a:ea typeface="Calibri"/>
                <a:cs typeface="Calibri"/>
                <a:sym typeface="Calibri"/>
              </a:rPr>
              <a:t>Pull image ubuntu</a:t>
            </a:r>
            <a:endParaRPr b="0" i="0" sz="1800" u="none" cap="none" strike="noStrike">
              <a:solidFill>
                <a:schemeClr val="dk1"/>
              </a:solidFill>
              <a:latin typeface="Calibri"/>
              <a:ea typeface="Calibri"/>
              <a:cs typeface="Calibri"/>
              <a:sym typeface="Calibri"/>
            </a:endParaRPr>
          </a:p>
          <a:p>
            <a:pPr indent="-342900" lvl="1" marL="742950" marR="0" rtl="0" algn="l">
              <a:lnSpc>
                <a:spcPct val="100000"/>
              </a:lnSpc>
              <a:spcBef>
                <a:spcPts val="0"/>
              </a:spcBef>
              <a:spcAft>
                <a:spcPts val="0"/>
              </a:spcAft>
              <a:buClr>
                <a:schemeClr val="dk1"/>
              </a:buClr>
              <a:buSzPts val="450"/>
              <a:buFont typeface="Noto Sans Symbols"/>
              <a:buChar char="◆"/>
            </a:pPr>
            <a:r>
              <a:rPr b="0" i="0" lang="en-US" sz="1800" u="none" cap="none" strike="noStrike">
                <a:solidFill>
                  <a:schemeClr val="dk1"/>
                </a:solidFill>
                <a:latin typeface="Calibri"/>
                <a:ea typeface="Calibri"/>
                <a:cs typeface="Calibri"/>
                <a:sym typeface="Calibri"/>
              </a:rPr>
              <a:t>Inspect the image</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in detach mode (and inspect the container)</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exit the container</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in interactive mode (and inspect the container)</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exit without stopping the container (cntrl P Q)</a:t>
            </a:r>
            <a:endParaRPr/>
          </a:p>
          <a:p>
            <a:pPr indent="-342900" lvl="0" marL="342900" marR="0" rtl="0" algn="l">
              <a:lnSpc>
                <a:spcPct val="100000"/>
              </a:lnSpc>
              <a:spcBef>
                <a:spcPts val="0"/>
              </a:spcBef>
              <a:spcAft>
                <a:spcPts val="0"/>
              </a:spcAft>
              <a:buClr>
                <a:schemeClr val="dk1"/>
              </a:buClr>
              <a:buSzPts val="450"/>
              <a:buFont typeface="Noto Sans Symbols"/>
              <a:buChar char="◆"/>
            </a:pPr>
            <a:r>
              <a:rPr b="0" i="0" lang="en-US" sz="1800" u="none" cap="none" strike="noStrike">
                <a:solidFill>
                  <a:schemeClr val="dk1"/>
                </a:solidFill>
                <a:latin typeface="Calibri"/>
                <a:ea typeface="Calibri"/>
                <a:cs typeface="Calibri"/>
                <a:sym typeface="Calibri"/>
              </a:rPr>
              <a:t>Pull image redis</a:t>
            </a:r>
            <a:endParaRPr b="0" i="0" sz="1800" u="none" cap="none" strike="noStrike">
              <a:solidFill>
                <a:schemeClr val="dk1"/>
              </a:solidFill>
              <a:latin typeface="Calibri"/>
              <a:ea typeface="Calibri"/>
              <a:cs typeface="Calibri"/>
              <a:sym typeface="Calibri"/>
            </a:endParaRPr>
          </a:p>
          <a:p>
            <a:pPr indent="-342900" lvl="1" marL="742950" marR="0" rtl="0" algn="l">
              <a:lnSpc>
                <a:spcPct val="100000"/>
              </a:lnSpc>
              <a:spcBef>
                <a:spcPts val="0"/>
              </a:spcBef>
              <a:spcAft>
                <a:spcPts val="0"/>
              </a:spcAft>
              <a:buClr>
                <a:schemeClr val="dk1"/>
              </a:buClr>
              <a:buSzPts val="450"/>
              <a:buFont typeface="Noto Sans Symbols"/>
              <a:buChar char="◆"/>
            </a:pPr>
            <a:r>
              <a:rPr b="0" i="0" lang="en-US" sz="1800" u="none" cap="none" strike="noStrike">
                <a:solidFill>
                  <a:schemeClr val="dk1"/>
                </a:solidFill>
                <a:latin typeface="Calibri"/>
                <a:ea typeface="Calibri"/>
                <a:cs typeface="Calibri"/>
                <a:sym typeface="Calibri"/>
              </a:rPr>
              <a:t>Inspect the image</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in detach mode (and inspect the container)</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with all ports published</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Start a container with 6379 port published as 1001</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Install redis-tools in the host and connect to redis-cli and set some values, get some values</a:t>
            </a:r>
            <a:endParaRPr/>
          </a:p>
          <a:p>
            <a:pPr indent="-342900" lvl="1" marL="742950" marR="0" rtl="0" algn="l">
              <a:lnSpc>
                <a:spcPct val="100000"/>
              </a:lnSpc>
              <a:spcBef>
                <a:spcPts val="0"/>
              </a:spcBef>
              <a:spcAft>
                <a:spcPts val="0"/>
              </a:spcAft>
              <a:buClr>
                <a:schemeClr val="dk1"/>
              </a:buClr>
              <a:buSzPts val="450"/>
              <a:buFont typeface="Calibri"/>
              <a:buChar char="–"/>
            </a:pPr>
            <a:r>
              <a:rPr b="0" i="0" lang="en-US" sz="1800" u="none" cap="none" strike="noStrike">
                <a:solidFill>
                  <a:schemeClr val="dk1"/>
                </a:solidFill>
                <a:latin typeface="Calibri"/>
                <a:ea typeface="Calibri"/>
                <a:cs typeface="Calibri"/>
                <a:sym typeface="Calibri"/>
              </a:rPr>
              <a:t>Run:- docker container stats</a:t>
            </a:r>
            <a:endParaRPr/>
          </a:p>
          <a:p>
            <a:pPr indent="-314325" lvl="1" marL="74295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314325" lvl="1" marL="742950" marR="0" rtl="0" algn="l">
              <a:lnSpc>
                <a:spcPct val="100000"/>
              </a:lnSpc>
              <a:spcBef>
                <a:spcPts val="0"/>
              </a:spcBef>
              <a:spcAft>
                <a:spcPts val="0"/>
              </a:spcAft>
              <a:buClr>
                <a:schemeClr val="dk1"/>
              </a:buClr>
              <a:buSzPts val="45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Arial"/>
              <a:buNone/>
            </a:pPr>
            <a:r>
              <a:t/>
            </a:r>
            <a:endParaRPr b="0" i="0" sz="1800" u="none" cap="none" strike="noStrike">
              <a:solidFill>
                <a:schemeClr val="dk1"/>
              </a:solidFill>
              <a:latin typeface="Calibri"/>
              <a:ea typeface="Calibri"/>
              <a:cs typeface="Calibri"/>
              <a:sym typeface="Calibri"/>
            </a:endParaRPr>
          </a:p>
        </p:txBody>
      </p:sp>
      <p:grpSp>
        <p:nvGrpSpPr>
          <p:cNvPr id="601" name="Google Shape;601;p84"/>
          <p:cNvGrpSpPr/>
          <p:nvPr/>
        </p:nvGrpSpPr>
        <p:grpSpPr>
          <a:xfrm>
            <a:off x="5476106" y="959801"/>
            <a:ext cx="3429000" cy="571500"/>
            <a:chOff x="1600200" y="3162300"/>
            <a:chExt cx="3429000" cy="571500"/>
          </a:xfrm>
        </p:grpSpPr>
        <p:sp>
          <p:nvSpPr>
            <p:cNvPr id="602" name="Google Shape;602;p84"/>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20 minutes</a:t>
              </a:r>
              <a:endParaRPr b="1" i="0" sz="2800" u="none" cap="none" strike="noStrike">
                <a:solidFill>
                  <a:srgbClr val="7F7F7F"/>
                </a:solidFill>
                <a:latin typeface="Calibri"/>
                <a:ea typeface="Calibri"/>
                <a:cs typeface="Calibri"/>
                <a:sym typeface="Calibri"/>
              </a:endParaRPr>
            </a:p>
          </p:txBody>
        </p:sp>
        <p:cxnSp>
          <p:nvCxnSpPr>
            <p:cNvPr id="603" name="Google Shape;603;p84"/>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604" name="Google Shape;604;p84"/>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container stats</a:t>
            </a:r>
            <a:endParaRPr/>
          </a:p>
        </p:txBody>
      </p:sp>
      <p:sp>
        <p:nvSpPr>
          <p:cNvPr id="610" name="Google Shape;610;p85"/>
          <p:cNvSpPr txBox="1"/>
          <p:nvPr/>
        </p:nvSpPr>
        <p:spPr>
          <a:xfrm>
            <a:off x="16496" y="3352800"/>
            <a:ext cx="9127502" cy="92332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Provides the CPU, memory, network, and other monitoring KPI’s of a docker container. </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Multiple containers can be profiled as well</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All containers can be profiled by leaving out the container id(s)</a:t>
            </a:r>
            <a:endParaRPr/>
          </a:p>
        </p:txBody>
      </p:sp>
      <p:pic>
        <p:nvPicPr>
          <p:cNvPr id="611" name="Google Shape;611;p85"/>
          <p:cNvPicPr preferRelativeResize="0"/>
          <p:nvPr/>
        </p:nvPicPr>
        <p:blipFill rotWithShape="1">
          <a:blip r:embed="rId3">
            <a:alphaModFix/>
          </a:blip>
          <a:srcRect b="0" l="0" r="0" t="0"/>
          <a:stretch/>
        </p:blipFill>
        <p:spPr>
          <a:xfrm>
            <a:off x="76200" y="2218729"/>
            <a:ext cx="8839199" cy="1090258"/>
          </a:xfrm>
          <a:prstGeom prst="rect">
            <a:avLst/>
          </a:prstGeom>
          <a:noFill/>
          <a:ln>
            <a:noFill/>
          </a:ln>
        </p:spPr>
      </p:pic>
      <p:pic>
        <p:nvPicPr>
          <p:cNvPr id="612" name="Google Shape;612;p85"/>
          <p:cNvPicPr preferRelativeResize="0"/>
          <p:nvPr/>
        </p:nvPicPr>
        <p:blipFill rotWithShape="1">
          <a:blip r:embed="rId4">
            <a:alphaModFix/>
          </a:blip>
          <a:srcRect b="0" l="0" r="0" t="0"/>
          <a:stretch/>
        </p:blipFill>
        <p:spPr>
          <a:xfrm>
            <a:off x="76200" y="1075729"/>
            <a:ext cx="8839200" cy="104734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8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Removing Docker Containers &amp; Images</a:t>
            </a:r>
            <a:endParaRPr/>
          </a:p>
        </p:txBody>
      </p:sp>
      <p:sp>
        <p:nvSpPr>
          <p:cNvPr id="618" name="Google Shape;618;p86"/>
          <p:cNvSpPr txBox="1"/>
          <p:nvPr>
            <p:ph idx="1" type="body"/>
          </p:nvPr>
        </p:nvSpPr>
        <p:spPr>
          <a:xfrm>
            <a:off x="457200" y="1477975"/>
            <a:ext cx="48114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0" i="1" lang="en-US" sz="2000" u="none" cap="none" strike="noStrike">
                <a:solidFill>
                  <a:schemeClr val="dk1"/>
                </a:solidFill>
                <a:latin typeface="Calibri"/>
                <a:ea typeface="Calibri"/>
                <a:cs typeface="Calibri"/>
                <a:sym typeface="Calibri"/>
              </a:rPr>
              <a:t>#!/bin/bash</a:t>
            </a:r>
            <a:endParaRPr/>
          </a:p>
          <a:p>
            <a:pPr indent="0" lvl="0" marL="0" marR="0" rtl="0" algn="l">
              <a:lnSpc>
                <a:spcPct val="100000"/>
              </a:lnSpc>
              <a:spcBef>
                <a:spcPts val="400"/>
              </a:spcBef>
              <a:spcAft>
                <a:spcPts val="0"/>
              </a:spcAft>
              <a:buClr>
                <a:schemeClr val="dk1"/>
              </a:buClr>
              <a:buSzPts val="500"/>
              <a:buFont typeface="Calibri"/>
              <a:buNone/>
            </a:pPr>
            <a:r>
              <a:t/>
            </a:r>
            <a:endParaRPr b="0" i="1"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0" i="1" lang="en-US" sz="2000" u="none" cap="none" strike="noStrike">
                <a:solidFill>
                  <a:schemeClr val="dk1"/>
                </a:solidFill>
                <a:latin typeface="Calibri"/>
                <a:ea typeface="Calibri"/>
                <a:cs typeface="Calibri"/>
                <a:sym typeface="Calibri"/>
              </a:rPr>
              <a:t># Remove all stopped containers</a:t>
            </a:r>
            <a:r>
              <a:rPr b="0" i="0" lang="en-US" sz="20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prune [-f]</a:t>
            </a:r>
            <a:endParaRPr/>
          </a:p>
          <a:p>
            <a:pPr indent="0" lvl="0" marL="0" marR="0" rtl="0" algn="l">
              <a:lnSpc>
                <a:spcPct val="100000"/>
              </a:lnSpc>
              <a:spcBef>
                <a:spcPts val="400"/>
              </a:spcBef>
              <a:spcAft>
                <a:spcPts val="0"/>
              </a:spcAft>
              <a:buClr>
                <a:schemeClr val="dk1"/>
              </a:buClr>
              <a:buSzPts val="500"/>
              <a:buFont typeface="Calibri"/>
              <a:buNone/>
            </a:pPr>
            <a:r>
              <a:t/>
            </a:r>
            <a:endParaRPr b="0" i="1"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0" i="1" lang="en-US" sz="2000" u="none" cap="none" strike="noStrike">
                <a:solidFill>
                  <a:schemeClr val="dk1"/>
                </a:solidFill>
                <a:latin typeface="Calibri"/>
                <a:ea typeface="Calibri"/>
                <a:cs typeface="Calibri"/>
                <a:sym typeface="Calibri"/>
              </a:rPr>
              <a:t># Remove all unused images</a:t>
            </a:r>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prune [-f] [-a]</a:t>
            </a:r>
            <a:endParaRPr/>
          </a:p>
          <a:p>
            <a:pPr indent="0" lvl="0" marL="0" marR="0" rtl="0" algn="l">
              <a:lnSpc>
                <a:spcPct val="100000"/>
              </a:lnSpc>
              <a:spcBef>
                <a:spcPts val="400"/>
              </a:spcBef>
              <a:spcAft>
                <a:spcPts val="0"/>
              </a:spcAft>
              <a:buClr>
                <a:schemeClr val="dk1"/>
              </a:buClr>
              <a:buSzPts val="5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-f option skips confirmation.</a:t>
            </a:r>
            <a:endParaRPr/>
          </a:p>
          <a:p>
            <a:pPr indent="0" lvl="0" marL="0" marR="0" rtl="0" algn="l">
              <a:lnSpc>
                <a:spcPct val="100000"/>
              </a:lnSpc>
              <a:spcBef>
                <a:spcPts val="400"/>
              </a:spcBef>
              <a:spcAft>
                <a:spcPts val="0"/>
              </a:spcAft>
              <a:buClr>
                <a:schemeClr val="dk1"/>
              </a:buClr>
              <a:buSzPts val="500"/>
              <a:buFont typeface="Calibri"/>
              <a:buNone/>
            </a:pPr>
            <a:r>
              <a:rPr b="0" i="0" lang="en-US" sz="2000" u="none" cap="none" strike="noStrike">
                <a:solidFill>
                  <a:schemeClr val="dk1"/>
                </a:solidFill>
                <a:latin typeface="Calibri"/>
                <a:ea typeface="Calibri"/>
                <a:cs typeface="Calibri"/>
                <a:sym typeface="Calibri"/>
              </a:rPr>
              <a:t>-a option (for images) removes ALL unused images, not just those that were left behind when a container was removed (dangling).</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p:txBody>
      </p:sp>
      <p:grpSp>
        <p:nvGrpSpPr>
          <p:cNvPr id="619" name="Google Shape;619;p86"/>
          <p:cNvGrpSpPr/>
          <p:nvPr/>
        </p:nvGrpSpPr>
        <p:grpSpPr>
          <a:xfrm>
            <a:off x="5334000" y="1524000"/>
            <a:ext cx="3429000" cy="1194087"/>
            <a:chOff x="5257800" y="1828800"/>
            <a:chExt cx="3429000" cy="1194087"/>
          </a:xfrm>
        </p:grpSpPr>
        <p:sp>
          <p:nvSpPr>
            <p:cNvPr id="620" name="Google Shape;620;p86"/>
            <p:cNvSpPr/>
            <p:nvPr/>
          </p:nvSpPr>
          <p:spPr>
            <a:xfrm>
              <a:off x="5257800" y="1828800"/>
              <a:ext cx="3429000" cy="1194087"/>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1" name="Google Shape;621;p86"/>
            <p:cNvSpPr txBox="1"/>
            <p:nvPr/>
          </p:nvSpPr>
          <p:spPr>
            <a:xfrm>
              <a:off x="5672101" y="1941732"/>
              <a:ext cx="3014697" cy="923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Best Practice</a:t>
              </a:r>
              <a:r>
                <a:rPr b="0" i="0" lang="en-US" sz="1800" u="none" cap="none" strike="noStrike">
                  <a:solidFill>
                    <a:schemeClr val="dk1"/>
                  </a:solidFill>
                  <a:latin typeface="Arial"/>
                  <a:ea typeface="Arial"/>
                  <a:cs typeface="Arial"/>
                  <a:sym typeface="Arial"/>
                </a:rPr>
                <a:t>: Prevent image inflation and regularly clean up images</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7"/>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Files</a:t>
            </a:r>
            <a:endParaRPr/>
          </a:p>
        </p:txBody>
      </p:sp>
      <p:cxnSp>
        <p:nvCxnSpPr>
          <p:cNvPr id="627" name="Google Shape;627;p87"/>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628" name="Google Shape;628;p87"/>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3: </a:t>
            </a:r>
            <a:r>
              <a:rPr b="0" i="0" lang="en-US" sz="2800" u="none" cap="none" strike="noStrike">
                <a:solidFill>
                  <a:srgbClr val="A5A5A5"/>
                </a:solidFill>
                <a:latin typeface="Calibri"/>
                <a:ea typeface="Calibri"/>
                <a:cs typeface="Calibri"/>
                <a:sym typeface="Calibri"/>
              </a:rPr>
              <a:t>DevOps Docker</a:t>
            </a:r>
            <a:endParaRPr/>
          </a:p>
        </p:txBody>
      </p:sp>
      <p:pic>
        <p:nvPicPr>
          <p:cNvPr id="629" name="Google Shape;629;p87"/>
          <p:cNvPicPr preferRelativeResize="0"/>
          <p:nvPr/>
        </p:nvPicPr>
        <p:blipFill rotWithShape="1">
          <a:blip r:embed="rId3">
            <a:alphaModFix/>
          </a:blip>
          <a:srcRect b="0" l="0" r="0" t="0"/>
          <a:stretch/>
        </p:blipFill>
        <p:spPr>
          <a:xfrm>
            <a:off x="2971800" y="3200400"/>
            <a:ext cx="3200399" cy="31501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35" name="Google Shape;635;p88"/>
          <p:cNvSpPr txBox="1"/>
          <p:nvPr>
            <p:ph idx="1" type="body"/>
          </p:nvPr>
        </p:nvSpPr>
        <p:spPr>
          <a:xfrm>
            <a:off x="457200" y="3581398"/>
            <a:ext cx="7619999" cy="2422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Docker images are built, layer by layer, from a base image</a:t>
            </a:r>
            <a:endParaRPr/>
          </a:p>
          <a:p>
            <a:pPr indent="-342900" lvl="0" marL="342900" marR="0" rtl="0" algn="l">
              <a:lnSpc>
                <a:spcPct val="10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Images are composed of layers, each with a simple command such as</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Run a shell command</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Add a file or directory</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Create an environment variable</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Modify permissions</a:t>
            </a:r>
            <a:endParaRPr/>
          </a:p>
          <a:p>
            <a:pPr indent="-285750" lvl="1" marL="742950" marR="0" rtl="0" algn="l">
              <a:lnSpc>
                <a:spcPct val="100000"/>
              </a:lnSpc>
              <a:spcBef>
                <a:spcPts val="28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Execute process or script</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636" name="Google Shape;636;p88"/>
          <p:cNvPicPr preferRelativeResize="0"/>
          <p:nvPr/>
        </p:nvPicPr>
        <p:blipFill/>
        <p:spPr>
          <a:xfrm>
            <a:off x="457200" y="1623891"/>
            <a:ext cx="1562099" cy="915888"/>
          </a:xfrm>
          <a:prstGeom prst="rect">
            <a:avLst/>
          </a:prstGeom>
          <a:noFill/>
          <a:ln>
            <a:noFill/>
          </a:ln>
        </p:spPr>
      </p:pic>
      <p:pic>
        <p:nvPicPr>
          <p:cNvPr id="637" name="Google Shape;637;p88"/>
          <p:cNvPicPr preferRelativeResize="0"/>
          <p:nvPr/>
        </p:nvPicPr>
        <p:blipFill rotWithShape="1">
          <a:blip r:embed="rId3">
            <a:alphaModFix/>
          </a:blip>
          <a:srcRect b="0" l="0" r="0" t="0"/>
          <a:stretch/>
        </p:blipFill>
        <p:spPr>
          <a:xfrm>
            <a:off x="2590800" y="1281259"/>
            <a:ext cx="6244801" cy="1981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9"/>
          <p:cNvSpPr/>
          <p:nvPr/>
        </p:nvSpPr>
        <p:spPr>
          <a:xfrm>
            <a:off x="2710206" y="1106593"/>
            <a:ext cx="2971799" cy="892161"/>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#Comment</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INSTRUCTION arguments</a:t>
            </a:r>
            <a:endParaRPr b="0" i="0" sz="1800" u="none" cap="none" strike="noStrike">
              <a:solidFill>
                <a:schemeClr val="dk1"/>
              </a:solidFill>
              <a:latin typeface="Calibri"/>
              <a:ea typeface="Calibri"/>
              <a:cs typeface="Calibri"/>
              <a:sym typeface="Calibri"/>
            </a:endParaRPr>
          </a:p>
        </p:txBody>
      </p:sp>
      <p:sp>
        <p:nvSpPr>
          <p:cNvPr id="643" name="Google Shape;643;p8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44" name="Google Shape;644;p89"/>
          <p:cNvSpPr txBox="1"/>
          <p:nvPr/>
        </p:nvSpPr>
        <p:spPr>
          <a:xfrm>
            <a:off x="730970" y="1274947"/>
            <a:ext cx="1946242" cy="53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Dockerfile format</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aphicFrame>
        <p:nvGraphicFramePr>
          <p:cNvPr id="645" name="Google Shape;645;p89"/>
          <p:cNvGraphicFramePr/>
          <p:nvPr/>
        </p:nvGraphicFramePr>
        <p:xfrm>
          <a:off x="457199" y="2113928"/>
          <a:ext cx="3000000" cy="3000000"/>
        </p:xfrm>
        <a:graphic>
          <a:graphicData uri="http://schemas.openxmlformats.org/drawingml/2006/table">
            <a:tbl>
              <a:tblPr>
                <a:gradFill>
                  <a:gsLst>
                    <a:gs pos="0">
                      <a:srgbClr val="9FC3FF"/>
                    </a:gs>
                    <a:gs pos="35000">
                      <a:srgbClr val="BDD5FF"/>
                    </a:gs>
                    <a:gs pos="100000">
                      <a:srgbClr val="E4EEFF"/>
                    </a:gs>
                  </a:gsLst>
                  <a:lin ang="16200000" scaled="0"/>
                </a:gradFill>
                <a:tableStyleId>{749442E6-2944-406A-A992-C8431CCA338E}</a:tableStyleId>
              </a:tblPr>
              <a:tblGrid>
                <a:gridCol w="1859275"/>
                <a:gridCol w="6582425"/>
              </a:tblGrid>
              <a:tr h="266700">
                <a:tc>
                  <a:txBody>
                    <a:bodyPr>
                      <a:noAutofit/>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Command</a:t>
                      </a:r>
                      <a:endParaRPr b="1" i="0" sz="12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Description</a:t>
                      </a:r>
                      <a:endParaRPr b="1" i="0" sz="12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FROM</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The base image to use in the build. This is mandatory and must be the first command in the file</a:t>
                      </a:r>
                      <a:endParaRPr b="0" i="0" sz="1000" u="none" cap="none" strike="noStrike">
                        <a:solidFill>
                          <a:srgbClr val="000000"/>
                        </a:solidFill>
                        <a:latin typeface="Calibri"/>
                        <a:ea typeface="Calibri"/>
                        <a:cs typeface="Calibri"/>
                        <a:sym typeface="Calibri"/>
                      </a:endParaRPr>
                    </a:p>
                  </a:txBody>
                  <a:tcPr marT="7625" marB="0" marR="7625" marL="7625"/>
                </a:tc>
              </a:tr>
              <a:tr h="2286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MAINTAINER</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An optional value for the maintainer of the script</a:t>
                      </a:r>
                      <a:endParaRPr b="0" i="0" sz="1000" u="none" cap="none" strike="noStrike">
                        <a:solidFill>
                          <a:srgbClr val="000000"/>
                        </a:solidFill>
                        <a:latin typeface="Calibri"/>
                        <a:ea typeface="Calibri"/>
                        <a:cs typeface="Calibri"/>
                        <a:sym typeface="Calibri"/>
                      </a:endParaRPr>
                    </a:p>
                  </a:txBody>
                  <a:tcPr marT="7625" marB="0" marR="7625" marL="7625"/>
                </a:tc>
              </a:tr>
              <a:tr h="37337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RUN</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Executes a command and save the result as a new layer</a:t>
                      </a:r>
                      <a:br>
                        <a:rPr lang="en-US" sz="1000" u="none" cap="none" strike="noStrike"/>
                      </a:br>
                      <a:r>
                        <a:rPr lang="en-US" sz="1000" u="none" cap="none" strike="noStrike"/>
                        <a:t>This executes during build time</a:t>
                      </a:r>
                      <a:endParaRPr b="0" i="0" sz="1000" u="none" cap="none" strike="noStrike">
                        <a:solidFill>
                          <a:srgbClr val="000000"/>
                        </a:solidFill>
                        <a:latin typeface="Calibri"/>
                        <a:ea typeface="Calibri"/>
                        <a:cs typeface="Calibri"/>
                        <a:sym typeface="Calibri"/>
                      </a:endParaRPr>
                    </a:p>
                  </a:txBody>
                  <a:tcPr marT="7625" marB="0" marR="7625" marL="7625"/>
                </a:tc>
              </a:tr>
              <a:tr h="3810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CMD</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The command that runs when the container starts</a:t>
                      </a:r>
                      <a:br>
                        <a:rPr lang="en-US" sz="1000" u="none" cap="none" strike="noStrike"/>
                      </a:br>
                      <a:r>
                        <a:rPr lang="en-US" sz="1000" u="none" cap="none" strike="noStrike"/>
                        <a:t>Doesn’t execute during built time whereas RUN executes during build time</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ENV</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Sets an environment variable in the new container</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COPY</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Copies a file from source to destination in the file system of the container</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ADD</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Remote URL support and Copies a file from the host system onto the container</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ENTRYPOINT</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Primary command to run whenever the image is executed</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EXPOSE</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Opens a port for linked containers</a:t>
                      </a:r>
                      <a:endParaRPr b="0" i="0" sz="1000" u="none" cap="none" strike="noStrike">
                        <a:solidFill>
                          <a:srgbClr val="000000"/>
                        </a:solidFill>
                        <a:latin typeface="Calibri"/>
                        <a:ea typeface="Calibri"/>
                        <a:cs typeface="Calibri"/>
                        <a:sym typeface="Calibri"/>
                      </a:endParaRPr>
                    </a:p>
                  </a:txBody>
                  <a:tcPr marT="7625" marB="0" marR="7625" marL="7625"/>
                </a:tc>
              </a:tr>
              <a:tr h="51815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ONBUILD</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 command that is triggered when the image in the Dcokerfile is used as a base for another image</a:t>
                      </a:r>
                      <a:br>
                        <a:rPr lang="en-US" sz="1000" u="none" cap="none" strike="noStrike"/>
                      </a:br>
                      <a:r>
                        <a:rPr lang="en-US" sz="1000" u="none" cap="none" strike="noStrike"/>
                        <a:t>It behaves as if a RUN instruction is inserted immediately after the FROM instruction of the downstream Dockerfile</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USER</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Sets the default user within the container</a:t>
                      </a:r>
                      <a:endParaRPr b="0" i="0" sz="1000" u="none" cap="none" strike="noStrike">
                        <a:solidFill>
                          <a:srgbClr val="000000"/>
                        </a:solidFill>
                        <a:latin typeface="Calibri"/>
                        <a:ea typeface="Calibri"/>
                        <a:cs typeface="Calibri"/>
                        <a:sym typeface="Calibri"/>
                      </a:endParaRPr>
                    </a:p>
                  </a:txBody>
                  <a:tcPr marT="7625" marB="0" marR="7625" marL="7625"/>
                </a:tc>
              </a:tr>
              <a:tr h="1905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VOLUME</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Creates a shared volume that can be shared among containers or by the host machine</a:t>
                      </a:r>
                      <a:endParaRPr b="0" i="0" sz="1000" u="none" cap="none" strike="noStrike">
                        <a:solidFill>
                          <a:srgbClr val="000000"/>
                        </a:solidFill>
                        <a:latin typeface="Calibri"/>
                        <a:ea typeface="Calibri"/>
                        <a:cs typeface="Calibri"/>
                        <a:sym typeface="Calibri"/>
                      </a:endParaRPr>
                    </a:p>
                  </a:txBody>
                  <a:tcPr marT="7625" marB="0" marR="7625" marL="7625"/>
                </a:tc>
              </a:tr>
              <a:tr h="41147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WORKDIR</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Set the default working directory for the container for other instructions like RUN, CMD, COPY, ADD, ENTRYPOINT</a:t>
                      </a:r>
                      <a:endParaRPr b="0" i="0" sz="1000" u="none" cap="none" strike="noStrike">
                        <a:solidFill>
                          <a:srgbClr val="000000"/>
                        </a:solidFill>
                        <a:latin typeface="Calibri"/>
                        <a:ea typeface="Calibri"/>
                        <a:cs typeface="Calibri"/>
                        <a:sym typeface="Calibri"/>
                      </a:endParaRPr>
                    </a:p>
                  </a:txBody>
                  <a:tcPr marT="7625" marB="0" marR="7625" marL="7625"/>
                </a:tc>
              </a:tr>
              <a:tr h="2667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LABEL</a:t>
                      </a:r>
                      <a:endParaRPr b="0" i="0" sz="1000" u="none" cap="none" strike="noStrike">
                        <a:solidFill>
                          <a:srgbClr val="000000"/>
                        </a:solidFill>
                        <a:latin typeface="Calibri"/>
                        <a:ea typeface="Calibri"/>
                        <a:cs typeface="Calibri"/>
                        <a:sym typeface="Calibri"/>
                      </a:endParaRPr>
                    </a:p>
                  </a:txBody>
                  <a:tcPr marT="7625" marB="0" marR="7625" marL="7625"/>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Add metadata to the image; LABEL key=value</a:t>
                      </a:r>
                      <a:endParaRPr b="0" i="0" sz="1000" u="none" cap="none" strike="noStrike">
                        <a:solidFill>
                          <a:srgbClr val="000000"/>
                        </a:solidFill>
                        <a:latin typeface="Calibri"/>
                        <a:ea typeface="Calibri"/>
                        <a:cs typeface="Calibri"/>
                        <a:sym typeface="Calibri"/>
                      </a:endParaRPr>
                    </a:p>
                  </a:txBody>
                  <a:tcPr marT="7625" marB="0" marR="7625" marL="76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9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51" name="Google Shape;651;p90"/>
          <p:cNvSpPr txBox="1"/>
          <p:nvPr>
            <p:ph idx="1" type="body"/>
          </p:nvPr>
        </p:nvSpPr>
        <p:spPr>
          <a:xfrm>
            <a:off x="457200" y="1295400"/>
            <a:ext cx="7620000" cy="29336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FROM</a:t>
            </a:r>
            <a:r>
              <a:rPr b="0" i="0" lang="en-US" sz="1800" u="none" cap="none" strike="noStrike">
                <a:solidFill>
                  <a:schemeClr val="dk1"/>
                </a:solidFill>
                <a:latin typeface="Calibri"/>
                <a:ea typeface="Calibri"/>
                <a:cs typeface="Calibri"/>
                <a:sym typeface="Calibri"/>
              </a:rPr>
              <a:t> command</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The first instruction in a Dockerfile is a FROM command, to specify the Image from which you are building from.</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FROM &lt;image&gt; </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FROM &lt;Image&gt;:&lt;tag&gt;</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FROM ubuntu:14.04</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9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57" name="Google Shape;657;p91"/>
          <p:cNvSpPr txBox="1"/>
          <p:nvPr>
            <p:ph idx="1" type="body"/>
          </p:nvPr>
        </p:nvSpPr>
        <p:spPr>
          <a:xfrm>
            <a:off x="533400" y="1219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MAINTAINER</a:t>
            </a:r>
            <a:r>
              <a:rPr b="0" i="0" lang="en-US" sz="1800" u="none" cap="none" strike="noStrike">
                <a:solidFill>
                  <a:schemeClr val="dk1"/>
                </a:solidFill>
                <a:latin typeface="Calibri"/>
                <a:ea typeface="Calibri"/>
                <a:cs typeface="Calibri"/>
                <a:sym typeface="Calibri"/>
              </a:rPr>
              <a:t> command</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This lets you know who to consult (or blame ☺) for any dockerfile issues</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MAINTAINER Santa Claus “santa@abc.org”</a:t>
            </a:r>
            <a:endParaRPr b="0"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
        <p:nvSpPr>
          <p:cNvPr id="658" name="Google Shape;658;p91"/>
          <p:cNvSpPr txBox="1"/>
          <p:nvPr/>
        </p:nvSpPr>
        <p:spPr>
          <a:xfrm>
            <a:off x="533400" y="3886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ENV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Used to provide environment variables for containers.</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ENV &lt;key&gt; &lt;value&gt;</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ENV PATH $PATH:/usr/foo</a:t>
            </a:r>
            <a:endParaRPr b="0"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id="659" name="Google Shape;659;p91"/>
          <p:cNvCxnSpPr/>
          <p:nvPr/>
        </p:nvCxnSpPr>
        <p:spPr>
          <a:xfrm>
            <a:off x="533400" y="3429000"/>
            <a:ext cx="8077199"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65" name="Google Shape;665;p92"/>
          <p:cNvSpPr txBox="1"/>
          <p:nvPr>
            <p:ph idx="1" type="body"/>
          </p:nvPr>
        </p:nvSpPr>
        <p:spPr>
          <a:xfrm>
            <a:off x="533400" y="1219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RUN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Executes commands and commits the results in a new layer. </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RUN &lt;command&gt;</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RUN apt-get update</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
        <p:nvSpPr>
          <p:cNvPr id="666" name="Google Shape;666;p92"/>
          <p:cNvSpPr txBox="1"/>
          <p:nvPr/>
        </p:nvSpPr>
        <p:spPr>
          <a:xfrm>
            <a:off x="533400" y="3886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CMD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Can only be one in a dockerfile</a:t>
            </a:r>
            <a:r>
              <a:rPr b="0" i="0" lang="en-US" sz="1800" u="none" cap="none" strike="noStrike">
                <a:solidFill>
                  <a:schemeClr val="dk1"/>
                </a:solidFill>
                <a:latin typeface="Calibri"/>
                <a:ea typeface="Calibri"/>
                <a:cs typeface="Calibri"/>
                <a:sym typeface="Calibri"/>
              </a:rPr>
              <a:t>. The CMD instruction provides defaults to an executing container and can be overridden with arguments to docker run.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CMD [“cowsay”]</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id="667" name="Google Shape;667;p92"/>
          <p:cNvCxnSpPr/>
          <p:nvPr/>
        </p:nvCxnSpPr>
        <p:spPr>
          <a:xfrm>
            <a:off x="533400" y="3429000"/>
            <a:ext cx="8077199"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What is Docker?</a:t>
            </a:r>
            <a:endParaRPr/>
          </a:p>
        </p:txBody>
      </p:sp>
      <p:pic>
        <p:nvPicPr>
          <p:cNvPr id="175" name="Google Shape;175;p30"/>
          <p:cNvPicPr preferRelativeResize="0"/>
          <p:nvPr>
            <p:ph idx="1" type="body"/>
          </p:nvPr>
        </p:nvPicPr>
        <p:blipFill rotWithShape="1">
          <a:blip r:embed="rId3">
            <a:alphaModFix/>
          </a:blip>
          <a:srcRect b="0" l="0" r="0" t="0"/>
          <a:stretch/>
        </p:blipFill>
        <p:spPr>
          <a:xfrm>
            <a:off x="457200" y="1934660"/>
            <a:ext cx="8229600" cy="361256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73" name="Google Shape;673;p93"/>
          <p:cNvSpPr txBox="1"/>
          <p:nvPr>
            <p:ph idx="1" type="body"/>
          </p:nvPr>
        </p:nvSpPr>
        <p:spPr>
          <a:xfrm>
            <a:off x="533400" y="1219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ADD/COPY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Places files onto a file system. ADD performs the same as copy, but also allows the &lt;src&gt; to be a URL. It will also unpack recognized compression formats. </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COPY &lt;src&gt; &lt;dest&gt;</a:t>
            </a:r>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ADD &lt;src&gt; &lt;dest&gt;</a:t>
            </a:r>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
        <p:nvSpPr>
          <p:cNvPr id="674" name="Google Shape;674;p93"/>
          <p:cNvSpPr txBox="1"/>
          <p:nvPr/>
        </p:nvSpPr>
        <p:spPr>
          <a:xfrm>
            <a:off x="533400" y="3886200"/>
            <a:ext cx="7619999" cy="1904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alibri"/>
              <a:buNone/>
            </a:pPr>
            <a:r>
              <a:rPr b="1" i="0" lang="en-US" sz="1800" u="none" cap="none" strike="noStrike">
                <a:solidFill>
                  <a:schemeClr val="dk1"/>
                </a:solidFill>
                <a:latin typeface="Calibri"/>
                <a:ea typeface="Calibri"/>
                <a:cs typeface="Calibri"/>
                <a:sym typeface="Calibri"/>
              </a:rPr>
              <a:t>EXPOSE </a:t>
            </a:r>
            <a:r>
              <a:rPr b="0" i="0" lang="en-US" sz="1800" u="none" cap="none" strike="noStrike">
                <a:solidFill>
                  <a:schemeClr val="dk1"/>
                </a:solidFill>
                <a:latin typeface="Calibri"/>
                <a:ea typeface="Calibri"/>
                <a:cs typeface="Calibri"/>
                <a:sym typeface="Calibri"/>
              </a:rPr>
              <a:t>command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Informs Docker that the container listens on a network port at runtime. Ports of a container are still not accessible to the host unless –p flag is passed to the Docker run command when the container is invoked.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rPr b="0" i="0" lang="en-US" sz="1800" u="none" cap="none" strike="noStrike">
                <a:solidFill>
                  <a:srgbClr val="FF0000"/>
                </a:solidFill>
                <a:latin typeface="Calibri"/>
                <a:ea typeface="Calibri"/>
                <a:cs typeface="Calibri"/>
                <a:sym typeface="Calibri"/>
              </a:rPr>
              <a:t>EXPOSE 80</a:t>
            </a:r>
            <a:endParaRPr b="0"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id="675" name="Google Shape;675;p93"/>
          <p:cNvCxnSpPr/>
          <p:nvPr/>
        </p:nvCxnSpPr>
        <p:spPr>
          <a:xfrm>
            <a:off x="533400" y="3429000"/>
            <a:ext cx="8077199" cy="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9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81" name="Google Shape;681;p94"/>
          <p:cNvSpPr txBox="1"/>
          <p:nvPr>
            <p:ph idx="1" type="body"/>
          </p:nvPr>
        </p:nvSpPr>
        <p:spPr>
          <a:xfrm>
            <a:off x="533400" y="1219200"/>
            <a:ext cx="7620000" cy="45559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alibri"/>
              <a:buNone/>
            </a:pPr>
            <a:r>
              <a:rPr b="0" i="0" lang="en-US" sz="2400" u="none" cap="none" strike="noStrike">
                <a:solidFill>
                  <a:schemeClr val="dk1"/>
                </a:solidFill>
                <a:latin typeface="Calibri"/>
                <a:ea typeface="Calibri"/>
                <a:cs typeface="Calibri"/>
                <a:sym typeface="Calibri"/>
              </a:rPr>
              <a:t>Best Practices for writing Dockerfiles:</a:t>
            </a:r>
            <a:endParaRPr/>
          </a:p>
          <a:p>
            <a:pPr indent="0" lvl="0" marL="0" marR="0" rtl="0" algn="l">
              <a:lnSpc>
                <a:spcPct val="100000"/>
              </a:lnSpc>
              <a:spcBef>
                <a:spcPts val="0"/>
              </a:spcBef>
              <a:spcAft>
                <a:spcPts val="0"/>
              </a:spcAft>
              <a:buClr>
                <a:schemeClr val="dk1"/>
              </a:buClr>
              <a:buSzPts val="600"/>
              <a:buFont typeface="Calibri"/>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Use .dockerignore to exclude any unnecessary files and improve Docker’s performance</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Run a single process per container to simplify scale and reuse</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Minimize layers per container</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Sharing base images is a common among development teams</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When possible, base from tiny images such as Alpine Linux </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For production: specify version of the base image (do not use latest)</a:t>
            </a:r>
            <a:endParaRPr/>
          </a:p>
          <a:p>
            <a:pPr indent="-342900" lvl="0" marL="342900" marR="0" rtl="0" algn="l">
              <a:lnSpc>
                <a:spcPct val="12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For production: use image sha digest rather than image name</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9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Dockerfile</a:t>
            </a:r>
            <a:endParaRPr/>
          </a:p>
        </p:txBody>
      </p:sp>
      <p:sp>
        <p:nvSpPr>
          <p:cNvPr id="687" name="Google Shape;687;p95"/>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Dockerfile build syntax</a:t>
            </a:r>
            <a:endParaRPr/>
          </a:p>
          <a:p>
            <a:pPr indent="0" lvl="0" marL="0" marR="0" rtl="0" algn="l">
              <a:lnSpc>
                <a:spcPct val="100000"/>
              </a:lnSpc>
              <a:spcBef>
                <a:spcPts val="36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 build .</a:t>
            </a:r>
            <a:endParaRPr/>
          </a:p>
          <a:p>
            <a:pPr indent="0" lvl="0" marL="0" marR="0" rtl="0" algn="l">
              <a:lnSpc>
                <a:spcPct val="100000"/>
              </a:lnSpc>
              <a:spcBef>
                <a:spcPts val="36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 build -t &lt;namespace/image name:versiontag&gt; /path</a:t>
            </a:r>
            <a:endParaRPr/>
          </a:p>
          <a:p>
            <a:pPr indent="0" lvl="0" marL="0" marR="0" rtl="0" algn="l">
              <a:lnSpc>
                <a:spcPct val="100000"/>
              </a:lnSpc>
              <a:spcBef>
                <a:spcPts val="36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 build -t myimage/kafka .</a:t>
            </a:r>
            <a:endParaRPr/>
          </a:p>
          <a:p>
            <a:pPr indent="0" lvl="0" marL="0" marR="0" rtl="0" algn="l">
              <a:lnSpc>
                <a:spcPct val="100000"/>
              </a:lnSpc>
              <a:spcBef>
                <a:spcPts val="360"/>
              </a:spcBef>
              <a:spcAft>
                <a:spcPts val="0"/>
              </a:spcAft>
              <a:buClr>
                <a:schemeClr val="dk1"/>
              </a:buClr>
              <a:buSzPts val="400"/>
              <a:buFont typeface="Calibri"/>
              <a:buNone/>
            </a:pPr>
            <a:r>
              <a:t/>
            </a:r>
            <a:endParaRPr b="0" i="1" sz="16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400"/>
              <a:buFont typeface="Calibri"/>
              <a:buNone/>
            </a:pPr>
            <a:r>
              <a:rPr b="0" i="1" lang="en-US" sz="1600" u="none" cap="none" strike="noStrike">
                <a:solidFill>
                  <a:schemeClr val="dk1"/>
                </a:solidFill>
                <a:latin typeface="Calibri"/>
                <a:ea typeface="Calibri"/>
                <a:cs typeface="Calibri"/>
                <a:sym typeface="Calibri"/>
              </a:rPr>
              <a:t>** Be aware that when you run ’docker build .’, all files in the current folder get uploaded to docker engine. This may be undesirable, and use of .dockerignore will assist with this situation. </a:t>
            </a:r>
            <a:endParaRPr b="0" i="1"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Then run the newly created image</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450"/>
              <a:buFont typeface="Calibri"/>
              <a:buNone/>
            </a:pPr>
            <a:r>
              <a:rPr b="0" i="0" lang="en-US" sz="1800" u="none" cap="none" strike="noStrike">
                <a:solidFill>
                  <a:schemeClr val="dk1"/>
                </a:solidFill>
                <a:latin typeface="Calibri"/>
                <a:ea typeface="Calibri"/>
                <a:cs typeface="Calibri"/>
                <a:sym typeface="Calibri"/>
              </a:rPr>
              <a:t>Docker run –t myname/jenkins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96"/>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3000"/>
              <a:buFont typeface="Calibri"/>
              <a:buNone/>
            </a:pPr>
            <a:r>
              <a:rPr b="1" i="0" lang="en-US" sz="3000" u="none" cap="none" strike="noStrike">
                <a:solidFill>
                  <a:srgbClr val="E36C09"/>
                </a:solidFill>
                <a:latin typeface="Calibri"/>
                <a:ea typeface="Calibri"/>
                <a:cs typeface="Calibri"/>
                <a:sym typeface="Calibri"/>
              </a:rPr>
              <a:t>Docker Create your first image</a:t>
            </a:r>
            <a:endParaRPr b="1" i="0" sz="3000" u="none" cap="none" strike="noStrike">
              <a:solidFill>
                <a:srgbClr val="E36C0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693" name="Google Shape;693;p96"/>
          <p:cNvGrpSpPr/>
          <p:nvPr/>
        </p:nvGrpSpPr>
        <p:grpSpPr>
          <a:xfrm>
            <a:off x="152400" y="762000"/>
            <a:ext cx="4572000" cy="1066800"/>
            <a:chOff x="457200" y="2971800"/>
            <a:chExt cx="4572000" cy="1066800"/>
          </a:xfrm>
        </p:grpSpPr>
        <p:pic>
          <p:nvPicPr>
            <p:cNvPr descr="icon of person performing a computer lab" id="694" name="Google Shape;694;p96"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695" name="Google Shape;695;p96"/>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696" name="Google Shape;696;p96"/>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697" name="Google Shape;697;p96"/>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698" name="Google Shape;698;p96"/>
          <p:cNvSpPr txBox="1"/>
          <p:nvPr>
            <p:ph idx="1" type="body"/>
          </p:nvPr>
        </p:nvSpPr>
        <p:spPr>
          <a:xfrm>
            <a:off x="652531" y="1651649"/>
            <a:ext cx="8229600" cy="4356003"/>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Create an image</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Use ubuntu as base image</a:t>
            </a:r>
            <a:endParaRPr b="0" i="0" sz="2000" u="none" cap="none" strike="noStrike">
              <a:solidFill>
                <a:schemeClr val="dk1"/>
              </a:solidFill>
              <a:latin typeface="Calibri"/>
              <a:ea typeface="Calibri"/>
              <a:cs typeface="Calibri"/>
              <a:sym typeface="Calibri"/>
            </a:endParaRPr>
          </a:p>
          <a:p>
            <a:pPr indent="-342900" lvl="1" marL="742950" marR="0" rtl="0" algn="l">
              <a:lnSpc>
                <a:spcPct val="100000"/>
              </a:lnSpc>
              <a:spcBef>
                <a:spcPts val="0"/>
              </a:spcBef>
              <a:spcAft>
                <a:spcPts val="0"/>
              </a:spcAft>
              <a:buClr>
                <a:schemeClr val="dk1"/>
              </a:buClr>
              <a:buSzPts val="500"/>
              <a:buFont typeface="Calibri"/>
              <a:buChar char="–"/>
            </a:pPr>
            <a:r>
              <a:rPr b="0" i="0" lang="en-US" sz="2000" u="none" cap="none" strike="noStrike">
                <a:solidFill>
                  <a:schemeClr val="dk1"/>
                </a:solidFill>
                <a:latin typeface="Calibri"/>
                <a:ea typeface="Calibri"/>
                <a:cs typeface="Calibri"/>
                <a:sym typeface="Calibri"/>
              </a:rPr>
              <a:t>Update apt-get, install tree and wget packages</a:t>
            </a:r>
            <a:endParaRPr/>
          </a:p>
          <a:p>
            <a:pPr indent="-342900" lvl="1" marL="742950" marR="0" rtl="0" algn="l">
              <a:lnSpc>
                <a:spcPct val="100000"/>
              </a:lnSpc>
              <a:spcBef>
                <a:spcPts val="0"/>
              </a:spcBef>
              <a:spcAft>
                <a:spcPts val="0"/>
              </a:spcAft>
              <a:buClr>
                <a:schemeClr val="dk1"/>
              </a:buClr>
              <a:buSzPts val="500"/>
              <a:buFont typeface="Calibri"/>
              <a:buChar char="–"/>
            </a:pPr>
            <a:r>
              <a:rPr b="0" i="0" lang="en-US" sz="2000" u="none" cap="none" strike="noStrike">
                <a:solidFill>
                  <a:schemeClr val="dk1"/>
                </a:solidFill>
                <a:latin typeface="Calibri"/>
                <a:ea typeface="Calibri"/>
                <a:cs typeface="Calibri"/>
                <a:sym typeface="Calibri"/>
              </a:rPr>
              <a:t>Make two directories using two separate RUN commands</a:t>
            </a:r>
            <a:endParaRPr/>
          </a:p>
          <a:p>
            <a:pPr indent="-342900" lvl="1" marL="742950" marR="0" rtl="0" algn="l">
              <a:lnSpc>
                <a:spcPct val="100000"/>
              </a:lnSpc>
              <a:spcBef>
                <a:spcPts val="0"/>
              </a:spcBef>
              <a:spcAft>
                <a:spcPts val="0"/>
              </a:spcAft>
              <a:buClr>
                <a:schemeClr val="dk1"/>
              </a:buClr>
              <a:buSzPts val="500"/>
              <a:buFont typeface="Calibri"/>
              <a:buChar char="–"/>
            </a:pPr>
            <a:r>
              <a:rPr b="0" i="0" lang="en-US" sz="2000" u="none" cap="none" strike="noStrike">
                <a:solidFill>
                  <a:schemeClr val="dk1"/>
                </a:solidFill>
                <a:latin typeface="Calibri"/>
                <a:ea typeface="Calibri"/>
                <a:cs typeface="Calibri"/>
                <a:sym typeface="Calibri"/>
              </a:rPr>
              <a:t>copy a local file to the image</a:t>
            </a:r>
            <a:endParaRPr/>
          </a:p>
          <a:p>
            <a:pPr indent="-342900" lvl="1" marL="742950" marR="0" rtl="0" algn="l">
              <a:lnSpc>
                <a:spcPct val="100000"/>
              </a:lnSpc>
              <a:spcBef>
                <a:spcPts val="0"/>
              </a:spcBef>
              <a:spcAft>
                <a:spcPts val="0"/>
              </a:spcAft>
              <a:buClr>
                <a:schemeClr val="dk1"/>
              </a:buClr>
              <a:buSzPts val="500"/>
              <a:buFont typeface="Calibri"/>
              <a:buChar char="–"/>
            </a:pPr>
            <a:r>
              <a:rPr b="0" i="0" lang="en-US" sz="2000" u="none" cap="none" strike="noStrike">
                <a:solidFill>
                  <a:schemeClr val="dk1"/>
                </a:solidFill>
                <a:latin typeface="Calibri"/>
                <a:ea typeface="Calibri"/>
                <a:cs typeface="Calibri"/>
                <a:sym typeface="Calibri"/>
              </a:rPr>
              <a:t>Make the image return a bash</a:t>
            </a:r>
            <a:endParaRPr/>
          </a:p>
          <a:p>
            <a:pPr indent="-342900" lvl="0" marL="34290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Build the image</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Inspect the image and recursively go to parent images and check the “cmd” to verify layers</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Run a container; check the directory and the copied file</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Exit the container (cntrl P Q =&gt; so it doesn’t exit)</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Run “docker exec” to run unix cmds in container from the host</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From the host, attach to the running container</a:t>
            </a:r>
            <a:endParaRPr/>
          </a:p>
          <a:p>
            <a:pPr indent="-342900" lvl="1" marL="742950" marR="0" rtl="0" algn="l">
              <a:lnSpc>
                <a:spcPct val="100000"/>
              </a:lnSpc>
              <a:spcBef>
                <a:spcPts val="0"/>
              </a:spcBef>
              <a:spcAft>
                <a:spcPts val="0"/>
              </a:spcAft>
              <a:buClr>
                <a:schemeClr val="dk1"/>
              </a:buClr>
              <a:buSzPts val="500"/>
              <a:buFont typeface="Noto Sans Symbols"/>
              <a:buChar char="◆"/>
            </a:pPr>
            <a:r>
              <a:rPr b="0" i="0" lang="en-US" sz="2000" u="none" cap="none" strike="noStrike">
                <a:solidFill>
                  <a:schemeClr val="dk1"/>
                </a:solidFill>
                <a:latin typeface="Calibri"/>
                <a:ea typeface="Calibri"/>
                <a:cs typeface="Calibri"/>
                <a:sym typeface="Calibri"/>
              </a:rPr>
              <a:t>Kill the container, re-start it using “docker start”</a:t>
            </a:r>
            <a:endParaRPr/>
          </a:p>
        </p:txBody>
      </p:sp>
      <p:grpSp>
        <p:nvGrpSpPr>
          <p:cNvPr id="699" name="Google Shape;699;p96"/>
          <p:cNvGrpSpPr/>
          <p:nvPr/>
        </p:nvGrpSpPr>
        <p:grpSpPr>
          <a:xfrm>
            <a:off x="5476106" y="959801"/>
            <a:ext cx="3429000" cy="571500"/>
            <a:chOff x="1600200" y="3162300"/>
            <a:chExt cx="3429000" cy="571500"/>
          </a:xfrm>
        </p:grpSpPr>
        <p:sp>
          <p:nvSpPr>
            <p:cNvPr id="700" name="Google Shape;700;p96"/>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20 minutes</a:t>
              </a:r>
              <a:endParaRPr b="1" i="0" sz="2800" u="none" cap="none" strike="noStrike">
                <a:solidFill>
                  <a:srgbClr val="7F7F7F"/>
                </a:solidFill>
                <a:latin typeface="Calibri"/>
                <a:ea typeface="Calibri"/>
                <a:cs typeface="Calibri"/>
                <a:sym typeface="Calibri"/>
              </a:endParaRPr>
            </a:p>
          </p:txBody>
        </p:sp>
        <p:cxnSp>
          <p:nvCxnSpPr>
            <p:cNvPr id="701" name="Google Shape;701;p96"/>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02" name="Google Shape;702;p96"/>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7"/>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Dockerfile Exercises</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708" name="Google Shape;708;p97"/>
          <p:cNvGrpSpPr/>
          <p:nvPr/>
        </p:nvGrpSpPr>
        <p:grpSpPr>
          <a:xfrm>
            <a:off x="152400" y="762000"/>
            <a:ext cx="4572000" cy="1066800"/>
            <a:chOff x="457200" y="2971800"/>
            <a:chExt cx="4572000" cy="1066800"/>
          </a:xfrm>
        </p:grpSpPr>
        <p:pic>
          <p:nvPicPr>
            <p:cNvPr descr="icon of person performing a computer lab" id="709" name="Google Shape;709;p97"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710" name="Google Shape;710;p97"/>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711" name="Google Shape;711;p97"/>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12" name="Google Shape;712;p97"/>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713" name="Google Shape;713;p97"/>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Exercise 2.2 &amp; 2.3 in Docker Labs</a:t>
            </a:r>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Arial"/>
                <a:ea typeface="Arial"/>
                <a:cs typeface="Arial"/>
                <a:sym typeface="Arial"/>
                <a:hlinkClick r:id="rId4"/>
              </a:rPr>
              <a:t>https://github.com/docker/labs/blob/master/beginner/chapters/webapps.md</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Arial"/>
                <a:ea typeface="Arial"/>
                <a:cs typeface="Arial"/>
                <a:sym typeface="Arial"/>
              </a:rPr>
              <a:t>NB: You can skip the second part of step 2.3.4 (“Push Your Image”) unless you want to first create yourself an account at hub.docker.com.</a:t>
            </a:r>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grpSp>
        <p:nvGrpSpPr>
          <p:cNvPr id="714" name="Google Shape;714;p97"/>
          <p:cNvGrpSpPr/>
          <p:nvPr/>
        </p:nvGrpSpPr>
        <p:grpSpPr>
          <a:xfrm>
            <a:off x="5476106" y="959801"/>
            <a:ext cx="3429000" cy="571500"/>
            <a:chOff x="1600200" y="3162300"/>
            <a:chExt cx="3429000" cy="571500"/>
          </a:xfrm>
        </p:grpSpPr>
        <p:sp>
          <p:nvSpPr>
            <p:cNvPr id="715" name="Google Shape;715;p97"/>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20 minutes</a:t>
              </a:r>
              <a:endParaRPr b="1" i="0" sz="2800" u="none" cap="none" strike="noStrike">
                <a:solidFill>
                  <a:srgbClr val="7F7F7F"/>
                </a:solidFill>
                <a:latin typeface="Calibri"/>
                <a:ea typeface="Calibri"/>
                <a:cs typeface="Calibri"/>
                <a:sym typeface="Calibri"/>
              </a:endParaRPr>
            </a:p>
          </p:txBody>
        </p:sp>
        <p:cxnSp>
          <p:nvCxnSpPr>
            <p:cNvPr id="716" name="Google Shape;716;p97"/>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17" name="Google Shape;717;p97"/>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98"/>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36C09"/>
              </a:buClr>
              <a:buSzPts val="4000"/>
              <a:buFont typeface="Calibri"/>
              <a:buNone/>
            </a:pPr>
            <a:r>
              <a:rPr b="1" i="0" lang="en-US" sz="4000" u="none" cap="none" strike="noStrike">
                <a:solidFill>
                  <a:srgbClr val="E36C09"/>
                </a:solidFill>
                <a:latin typeface="Calibri"/>
                <a:ea typeface="Calibri"/>
                <a:cs typeface="Calibri"/>
                <a:sym typeface="Calibri"/>
              </a:rPr>
              <a:t>Dockerfile Optimization</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723" name="Google Shape;723;p98"/>
          <p:cNvGrpSpPr/>
          <p:nvPr/>
        </p:nvGrpSpPr>
        <p:grpSpPr>
          <a:xfrm>
            <a:off x="152400" y="762000"/>
            <a:ext cx="4572000" cy="1066800"/>
            <a:chOff x="457200" y="2971800"/>
            <a:chExt cx="4572000" cy="1066800"/>
          </a:xfrm>
        </p:grpSpPr>
        <p:pic>
          <p:nvPicPr>
            <p:cNvPr descr="icon of person performing a computer lab" id="724" name="Google Shape;724;p98"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725" name="Google Shape;725;p98"/>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726" name="Google Shape;726;p98"/>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727" name="Google Shape;727;p98"/>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728" name="Google Shape;728;p98"/>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exercise covers optimizing dockerfile to reduce the number of layers</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sng" cap="none" strike="noStrike">
                <a:solidFill>
                  <a:schemeClr val="hlink"/>
                </a:solidFill>
                <a:latin typeface="Calibri"/>
                <a:ea typeface="Calibri"/>
                <a:cs typeface="Calibri"/>
                <a:sym typeface="Calibri"/>
                <a:hlinkClick r:id="rId4"/>
              </a:rPr>
              <a:t>https://github.com/docker/dceu_tutorials/blob/master/11-infrastructure-as-code.md</a:t>
            </a:r>
            <a:r>
              <a:rPr b="0" i="0" lang="en-US" sz="18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99"/>
          <p:cNvSpPr/>
          <p:nvPr/>
        </p:nvSpPr>
        <p:spPr>
          <a:xfrm>
            <a:off x="4816548" y="1183751"/>
            <a:ext cx="4104167" cy="2956885"/>
          </a:xfrm>
          <a:prstGeom prst="rect">
            <a:avLst/>
          </a:prstGeom>
          <a:solidFill>
            <a:srgbClr val="EAF1D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Multi-Stage Build</a:t>
            </a:r>
            <a:endParaRPr b="0" i="0" sz="1400" u="none" cap="none" strike="noStrike">
              <a:solidFill>
                <a:schemeClr val="lt1"/>
              </a:solidFill>
              <a:latin typeface="Arial"/>
              <a:ea typeface="Arial"/>
              <a:cs typeface="Arial"/>
              <a:sym typeface="Arial"/>
            </a:endParaRPr>
          </a:p>
        </p:txBody>
      </p:sp>
      <p:sp>
        <p:nvSpPr>
          <p:cNvPr id="734" name="Google Shape;734;p99"/>
          <p:cNvSpPr/>
          <p:nvPr/>
        </p:nvSpPr>
        <p:spPr>
          <a:xfrm>
            <a:off x="225928" y="1185293"/>
            <a:ext cx="4306186" cy="2956885"/>
          </a:xfrm>
          <a:prstGeom prst="rect">
            <a:avLst/>
          </a:prstGeom>
          <a:solidFill>
            <a:srgbClr val="E5B8B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5" name="Google Shape;735;p99"/>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Multi-stage Build</a:t>
            </a:r>
            <a:endParaRPr/>
          </a:p>
        </p:txBody>
      </p:sp>
      <p:sp>
        <p:nvSpPr>
          <p:cNvPr id="736" name="Google Shape;736;p99"/>
          <p:cNvSpPr txBox="1"/>
          <p:nvPr/>
        </p:nvSpPr>
        <p:spPr>
          <a:xfrm>
            <a:off x="446114" y="4504247"/>
            <a:ext cx="8172000" cy="1378054"/>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Builder Pattern:</a:t>
            </a:r>
            <a:r>
              <a:rPr b="0" i="0" lang="en-US" sz="1600" u="none" cap="none" strike="noStrike">
                <a:solidFill>
                  <a:srgbClr val="000000"/>
                </a:solidFill>
                <a:latin typeface="Calibri"/>
                <a:ea typeface="Calibri"/>
                <a:cs typeface="Calibri"/>
                <a:sym typeface="Calibri"/>
              </a:rPr>
              <a:t> Common practice to maintain two dockerfiles. One for development and other for production that contains application and only things needed to run the application</a:t>
            </a:r>
            <a:endParaRPr/>
          </a:p>
          <a:p>
            <a:pPr indent="0" lvl="7" marL="22860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This is not ideal !!!! </a:t>
            </a:r>
            <a:endParaRPr/>
          </a:p>
          <a:p>
            <a:pPr indent="-228600" lvl="7" marL="45720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Multi-Stage Build</a:t>
            </a:r>
            <a:r>
              <a:rPr b="0" i="0" lang="en-US" sz="1600" u="none" cap="none" strike="noStrike">
                <a:solidFill>
                  <a:srgbClr val="000000"/>
                </a:solidFill>
                <a:latin typeface="Calibri"/>
                <a:ea typeface="Calibri"/>
                <a:cs typeface="Calibri"/>
                <a:sym typeface="Calibri"/>
              </a:rPr>
              <a:t>: One stage to another</a:t>
            </a:r>
            <a:endParaRPr b="0" i="0" sz="1600" u="none" cap="none" strike="noStrike">
              <a:solidFill>
                <a:srgbClr val="000000"/>
              </a:solidFill>
              <a:latin typeface="Calibri"/>
              <a:ea typeface="Calibri"/>
              <a:cs typeface="Calibri"/>
              <a:sym typeface="Calibri"/>
            </a:endParaRPr>
          </a:p>
        </p:txBody>
      </p:sp>
      <p:grpSp>
        <p:nvGrpSpPr>
          <p:cNvPr id="737" name="Google Shape;737;p99"/>
          <p:cNvGrpSpPr/>
          <p:nvPr/>
        </p:nvGrpSpPr>
        <p:grpSpPr>
          <a:xfrm>
            <a:off x="659218" y="1560319"/>
            <a:ext cx="2785730" cy="783389"/>
            <a:chOff x="818707" y="2061459"/>
            <a:chExt cx="2785730" cy="783389"/>
          </a:xfrm>
        </p:grpSpPr>
        <p:sp>
          <p:nvSpPr>
            <p:cNvPr id="738" name="Google Shape;738;p99"/>
            <p:cNvSpPr/>
            <p:nvPr/>
          </p:nvSpPr>
          <p:spPr>
            <a:xfrm>
              <a:off x="818707" y="2061459"/>
              <a:ext cx="1116418" cy="783389"/>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Image 1</a:t>
              </a:r>
              <a:endParaRPr b="0" i="0" sz="1400" u="none" cap="none" strike="noStrike">
                <a:solidFill>
                  <a:schemeClr val="lt1"/>
                </a:solidFill>
                <a:latin typeface="Arial"/>
                <a:ea typeface="Arial"/>
                <a:cs typeface="Arial"/>
                <a:sym typeface="Arial"/>
              </a:endParaRPr>
            </a:p>
          </p:txBody>
        </p:sp>
        <p:sp>
          <p:nvSpPr>
            <p:cNvPr id="739" name="Google Shape;739;p99"/>
            <p:cNvSpPr/>
            <p:nvPr/>
          </p:nvSpPr>
          <p:spPr>
            <a:xfrm>
              <a:off x="2491562" y="2061459"/>
              <a:ext cx="1112875" cy="783389"/>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Image 2</a:t>
              </a:r>
              <a:endParaRPr b="0" i="0" sz="1400" u="none" cap="none" strike="noStrike">
                <a:solidFill>
                  <a:schemeClr val="lt1"/>
                </a:solidFill>
                <a:latin typeface="Arial"/>
                <a:ea typeface="Arial"/>
                <a:cs typeface="Arial"/>
                <a:sym typeface="Arial"/>
              </a:endParaRPr>
            </a:p>
          </p:txBody>
        </p:sp>
      </p:grpSp>
      <p:grpSp>
        <p:nvGrpSpPr>
          <p:cNvPr id="740" name="Google Shape;740;p99"/>
          <p:cNvGrpSpPr/>
          <p:nvPr/>
        </p:nvGrpSpPr>
        <p:grpSpPr>
          <a:xfrm>
            <a:off x="5493486" y="1560319"/>
            <a:ext cx="2523461" cy="1740935"/>
            <a:chOff x="4791738" y="2054886"/>
            <a:chExt cx="2523461" cy="1740935"/>
          </a:xfrm>
        </p:grpSpPr>
        <p:sp>
          <p:nvSpPr>
            <p:cNvPr id="741" name="Google Shape;741;p99"/>
            <p:cNvSpPr/>
            <p:nvPr/>
          </p:nvSpPr>
          <p:spPr>
            <a:xfrm>
              <a:off x="4791738" y="2054886"/>
              <a:ext cx="2523461" cy="1740935"/>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2" name="Google Shape;742;p99"/>
            <p:cNvSpPr/>
            <p:nvPr/>
          </p:nvSpPr>
          <p:spPr>
            <a:xfrm>
              <a:off x="6298017" y="2220339"/>
              <a:ext cx="836430" cy="61793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Stage 2</a:t>
              </a:r>
              <a:endParaRPr b="0" i="0" sz="1400" u="none" cap="none" strike="noStrike">
                <a:solidFill>
                  <a:schemeClr val="lt1"/>
                </a:solidFill>
                <a:latin typeface="Arial"/>
                <a:ea typeface="Arial"/>
                <a:cs typeface="Arial"/>
                <a:sym typeface="Arial"/>
              </a:endParaRPr>
            </a:p>
          </p:txBody>
        </p:sp>
        <p:sp>
          <p:nvSpPr>
            <p:cNvPr id="743" name="Google Shape;743;p99"/>
            <p:cNvSpPr/>
            <p:nvPr/>
          </p:nvSpPr>
          <p:spPr>
            <a:xfrm>
              <a:off x="5057550" y="2220339"/>
              <a:ext cx="836430" cy="61793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Stage 1</a:t>
              </a:r>
              <a:endParaRPr b="0" i="0" sz="1400" u="none" cap="none" strike="noStrike">
                <a:solidFill>
                  <a:schemeClr val="lt1"/>
                </a:solidFill>
                <a:latin typeface="Arial"/>
                <a:ea typeface="Arial"/>
                <a:cs typeface="Arial"/>
                <a:sym typeface="Arial"/>
              </a:endParaRPr>
            </a:p>
          </p:txBody>
        </p:sp>
      </p:grpSp>
      <p:sp>
        <p:nvSpPr>
          <p:cNvPr id="744" name="Google Shape;744;p99"/>
          <p:cNvSpPr/>
          <p:nvPr/>
        </p:nvSpPr>
        <p:spPr>
          <a:xfrm>
            <a:off x="1531087" y="2730563"/>
            <a:ext cx="1158949" cy="69111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Shell Script</a:t>
            </a:r>
            <a:endParaRPr b="0" i="0" sz="1400" u="none" cap="none" strike="noStrike">
              <a:solidFill>
                <a:schemeClr val="lt1"/>
              </a:solidFill>
              <a:latin typeface="Arial"/>
              <a:ea typeface="Arial"/>
              <a:cs typeface="Arial"/>
              <a:sym typeface="Arial"/>
            </a:endParaRPr>
          </a:p>
        </p:txBody>
      </p:sp>
      <p:cxnSp>
        <p:nvCxnSpPr>
          <p:cNvPr id="745" name="Google Shape;745;p99"/>
          <p:cNvCxnSpPr>
            <a:stCxn id="738" idx="2"/>
            <a:endCxn id="744" idx="0"/>
          </p:cNvCxnSpPr>
          <p:nvPr/>
        </p:nvCxnSpPr>
        <p:spPr>
          <a:xfrm>
            <a:off x="1217427" y="2343708"/>
            <a:ext cx="893100" cy="387000"/>
          </a:xfrm>
          <a:prstGeom prst="straightConnector1">
            <a:avLst/>
          </a:prstGeom>
          <a:noFill/>
          <a:ln cap="flat" cmpd="sng" w="9525">
            <a:solidFill>
              <a:schemeClr val="accent2"/>
            </a:solidFill>
            <a:prstDash val="solid"/>
            <a:round/>
            <a:headEnd len="sm" w="sm" type="none"/>
            <a:tailEnd len="med" w="med" type="triangle"/>
          </a:ln>
        </p:spPr>
      </p:cxnSp>
      <p:cxnSp>
        <p:nvCxnSpPr>
          <p:cNvPr id="746" name="Google Shape;746;p99"/>
          <p:cNvCxnSpPr>
            <a:stCxn id="739" idx="2"/>
            <a:endCxn id="744" idx="0"/>
          </p:cNvCxnSpPr>
          <p:nvPr/>
        </p:nvCxnSpPr>
        <p:spPr>
          <a:xfrm flipH="1">
            <a:off x="2110610" y="2343708"/>
            <a:ext cx="777900" cy="387000"/>
          </a:xfrm>
          <a:prstGeom prst="straightConnector1">
            <a:avLst/>
          </a:prstGeom>
          <a:noFill/>
          <a:ln cap="flat" cmpd="sng" w="9525">
            <a:solidFill>
              <a:schemeClr val="accent2"/>
            </a:solidFill>
            <a:prstDash val="solid"/>
            <a:round/>
            <a:headEnd len="sm" w="sm" type="none"/>
            <a:tailEnd len="med" w="med" type="triangle"/>
          </a:ln>
        </p:spPr>
      </p:cxnSp>
      <p:cxnSp>
        <p:nvCxnSpPr>
          <p:cNvPr id="747" name="Google Shape;747;p99"/>
          <p:cNvCxnSpPr>
            <a:stCxn id="744" idx="2"/>
          </p:cNvCxnSpPr>
          <p:nvPr/>
        </p:nvCxnSpPr>
        <p:spPr>
          <a:xfrm>
            <a:off x="2110562" y="3421679"/>
            <a:ext cx="0" cy="384900"/>
          </a:xfrm>
          <a:prstGeom prst="straightConnector1">
            <a:avLst/>
          </a:prstGeom>
          <a:noFill/>
          <a:ln cap="flat" cmpd="sng" w="9525">
            <a:solidFill>
              <a:schemeClr val="accent2"/>
            </a:solidFill>
            <a:prstDash val="solid"/>
            <a:round/>
            <a:headEnd len="sm" w="sm" type="none"/>
            <a:tailEnd len="med" w="med" type="triangle"/>
          </a:ln>
        </p:spPr>
      </p:cxnSp>
      <p:sp>
        <p:nvSpPr>
          <p:cNvPr id="748" name="Google Shape;748;p99"/>
          <p:cNvSpPr txBox="1"/>
          <p:nvPr/>
        </p:nvSpPr>
        <p:spPr>
          <a:xfrm>
            <a:off x="1579806" y="3762415"/>
            <a:ext cx="106150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p:txBody>
      </p:sp>
      <p:sp>
        <p:nvSpPr>
          <p:cNvPr id="749" name="Google Shape;749;p99"/>
          <p:cNvSpPr txBox="1"/>
          <p:nvPr/>
        </p:nvSpPr>
        <p:spPr>
          <a:xfrm>
            <a:off x="6887225" y="2731625"/>
            <a:ext cx="106150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p:txBody>
      </p:sp>
      <p:cxnSp>
        <p:nvCxnSpPr>
          <p:cNvPr id="750" name="Google Shape;750;p99"/>
          <p:cNvCxnSpPr>
            <a:stCxn id="743" idx="3"/>
            <a:endCxn id="742" idx="1"/>
          </p:cNvCxnSpPr>
          <p:nvPr/>
        </p:nvCxnSpPr>
        <p:spPr>
          <a:xfrm>
            <a:off x="6595728" y="2034740"/>
            <a:ext cx="404100" cy="0"/>
          </a:xfrm>
          <a:prstGeom prst="straightConnector1">
            <a:avLst/>
          </a:prstGeom>
          <a:noFill/>
          <a:ln cap="flat" cmpd="sng" w="9525">
            <a:solidFill>
              <a:schemeClr val="accent2"/>
            </a:solidFill>
            <a:prstDash val="solid"/>
            <a:round/>
            <a:headEnd len="sm" w="sm" type="none"/>
            <a:tailEnd len="med" w="med" type="triangle"/>
          </a:ln>
        </p:spPr>
      </p:cxnSp>
      <p:cxnSp>
        <p:nvCxnSpPr>
          <p:cNvPr id="751" name="Google Shape;751;p99"/>
          <p:cNvCxnSpPr>
            <a:stCxn id="742" idx="2"/>
          </p:cNvCxnSpPr>
          <p:nvPr/>
        </p:nvCxnSpPr>
        <p:spPr>
          <a:xfrm>
            <a:off x="7417980" y="2343708"/>
            <a:ext cx="3600" cy="400500"/>
          </a:xfrm>
          <a:prstGeom prst="straightConnector1">
            <a:avLst/>
          </a:prstGeom>
          <a:noFill/>
          <a:ln cap="flat" cmpd="sng" w="9525">
            <a:solidFill>
              <a:schemeClr val="accent2"/>
            </a:solidFill>
            <a:prstDash val="solid"/>
            <a:round/>
            <a:headEnd len="sm" w="sm" type="none"/>
            <a:tailEnd len="med" w="med" type="triangle"/>
          </a:ln>
        </p:spPr>
      </p:cxnSp>
      <p:sp>
        <p:nvSpPr>
          <p:cNvPr id="752" name="Google Shape;752;p99"/>
          <p:cNvSpPr txBox="1"/>
          <p:nvPr/>
        </p:nvSpPr>
        <p:spPr>
          <a:xfrm>
            <a:off x="5066142" y="3647095"/>
            <a:ext cx="152958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Multi Stage Build</a:t>
            </a:r>
            <a:endParaRPr b="0" i="0" sz="1400" u="none" cap="none" strike="noStrike">
              <a:solidFill>
                <a:srgbClr val="595959"/>
              </a:solidFill>
              <a:latin typeface="Arial"/>
              <a:ea typeface="Arial"/>
              <a:cs typeface="Arial"/>
              <a:sym typeface="Arial"/>
            </a:endParaRPr>
          </a:p>
        </p:txBody>
      </p:sp>
      <p:sp>
        <p:nvSpPr>
          <p:cNvPr id="753" name="Google Shape;753;p99"/>
          <p:cNvSpPr txBox="1"/>
          <p:nvPr/>
        </p:nvSpPr>
        <p:spPr>
          <a:xfrm>
            <a:off x="3098445" y="3664581"/>
            <a:ext cx="136928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Builder Pattern</a:t>
            </a:r>
            <a:endParaRPr b="0" i="0" sz="1400" u="none" cap="none" strike="noStrike">
              <a:solidFill>
                <a:srgbClr val="595959"/>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0"/>
          <p:cNvSpPr txBox="1"/>
          <p:nvPr>
            <p:ph type="title"/>
          </p:nvPr>
        </p:nvSpPr>
        <p:spPr>
          <a:xfrm>
            <a:off x="457200" y="-762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Multi-stage Build</a:t>
            </a:r>
            <a:endParaRPr/>
          </a:p>
        </p:txBody>
      </p:sp>
      <p:sp>
        <p:nvSpPr>
          <p:cNvPr id="759" name="Google Shape;759;p100"/>
          <p:cNvSpPr txBox="1"/>
          <p:nvPr>
            <p:ph idx="1" type="body"/>
          </p:nvPr>
        </p:nvSpPr>
        <p:spPr>
          <a:xfrm>
            <a:off x="457200" y="1850072"/>
            <a:ext cx="8229600" cy="2966428"/>
          </a:xfrm>
          <a:prstGeom prst="rect">
            <a:avLst/>
          </a:prstGeom>
          <a:solidFill>
            <a:srgbClr val="666666"/>
          </a:solid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B7B7B7"/>
                </a:solidFill>
                <a:latin typeface="Consolas"/>
                <a:ea typeface="Consolas"/>
                <a:cs typeface="Consolas"/>
                <a:sym typeface="Consolas"/>
              </a:rPr>
              <a:t># first stage does the building</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B7B7B7"/>
                </a:solidFill>
                <a:latin typeface="Consolas"/>
                <a:ea typeface="Consolas"/>
                <a:cs typeface="Consolas"/>
                <a:sym typeface="Consolas"/>
              </a:rPr>
              <a:t># for UX purposes, I'm naming this stage `build-stage`</a:t>
            </a:r>
            <a:endParaRPr/>
          </a:p>
          <a:p>
            <a:pPr indent="-139700" lvl="0" marL="3429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FROM golang:1.8 </a:t>
            </a:r>
            <a:r>
              <a:rPr b="1" i="0" lang="en-US" sz="1200" u="none" cap="none" strike="noStrike">
                <a:solidFill>
                  <a:srgbClr val="FFFFFF"/>
                </a:solidFill>
                <a:latin typeface="Consolas"/>
                <a:ea typeface="Consolas"/>
                <a:cs typeface="Consolas"/>
                <a:sym typeface="Consolas"/>
              </a:rPr>
              <a:t>as build-stage</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WORKDIR /go/src/github.com/codeship/go-hello-world</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COPY hello-world.go .</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RUN go build -o hello-world .</a:t>
            </a:r>
            <a:endParaRPr/>
          </a:p>
          <a:p>
            <a:pPr indent="-139700" lvl="0" marL="3429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999999"/>
                </a:solidFill>
                <a:latin typeface="Consolas"/>
                <a:ea typeface="Consolas"/>
                <a:cs typeface="Consolas"/>
                <a:sym typeface="Consolas"/>
              </a:rPr>
              <a:t># starting second stage</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FROM alpine:latest</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999999"/>
                </a:solidFill>
                <a:latin typeface="Consolas"/>
                <a:ea typeface="Consolas"/>
                <a:cs typeface="Consolas"/>
                <a:sym typeface="Consolas"/>
              </a:rPr>
              <a:t># copy the binary from the `build-stage`</a:t>
            </a:r>
            <a:endParaRPr/>
          </a:p>
          <a:p>
            <a:pPr indent="-139700" lvl="0" marL="342900" marR="0" rtl="0" algn="l">
              <a:lnSpc>
                <a:spcPct val="100000"/>
              </a:lnSpc>
              <a:spcBef>
                <a:spcPts val="0"/>
              </a:spcBef>
              <a:spcAft>
                <a:spcPts val="0"/>
              </a:spcAft>
              <a:buClr>
                <a:schemeClr val="dk1"/>
              </a:buClr>
              <a:buSzPts val="1100"/>
              <a:buFont typeface="Arial"/>
              <a:buNone/>
            </a:pPr>
            <a:r>
              <a:rPr b="0" i="0" lang="en-US" sz="1200" u="none" cap="none" strike="noStrike">
                <a:solidFill>
                  <a:srgbClr val="FFFFFF"/>
                </a:solidFill>
                <a:latin typeface="Consolas"/>
                <a:ea typeface="Consolas"/>
                <a:cs typeface="Consolas"/>
                <a:sym typeface="Consolas"/>
              </a:rPr>
              <a:t>COPY </a:t>
            </a:r>
            <a:r>
              <a:rPr b="1" i="0" lang="en-US" sz="1200" u="none" cap="none" strike="noStrike">
                <a:solidFill>
                  <a:srgbClr val="FFFFFF"/>
                </a:solidFill>
                <a:latin typeface="Consolas"/>
                <a:ea typeface="Consolas"/>
                <a:cs typeface="Consolas"/>
                <a:sym typeface="Consolas"/>
              </a:rPr>
              <a:t>--from=build-stage </a:t>
            </a:r>
            <a:r>
              <a:rPr b="0" i="0" lang="en-US" sz="1200" u="none" cap="none" strike="noStrike">
                <a:solidFill>
                  <a:srgbClr val="FFFFFF"/>
                </a:solidFill>
                <a:latin typeface="Consolas"/>
                <a:ea typeface="Consolas"/>
                <a:cs typeface="Consolas"/>
                <a:sym typeface="Consolas"/>
              </a:rPr>
              <a:t>/go/src/github.com/codeship/go-hello-world/hello-world /bin</a:t>
            </a:r>
            <a:endParaRPr/>
          </a:p>
          <a:p>
            <a:pPr indent="-139700" lvl="0" marL="3429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FFFFFF"/>
                </a:solidFill>
                <a:latin typeface="Consolas"/>
                <a:ea typeface="Consolas"/>
                <a:cs typeface="Consolas"/>
                <a:sym typeface="Consolas"/>
              </a:rPr>
              <a:t>CMD hello-world</a:t>
            </a:r>
            <a:endParaRPr/>
          </a:p>
        </p:txBody>
      </p:sp>
      <p:sp>
        <p:nvSpPr>
          <p:cNvPr id="760" name="Google Shape;760;p100"/>
          <p:cNvSpPr txBox="1"/>
          <p:nvPr>
            <p:ph idx="1" type="body"/>
          </p:nvPr>
        </p:nvSpPr>
        <p:spPr>
          <a:xfrm>
            <a:off x="457200" y="4873200"/>
            <a:ext cx="8229600" cy="1143000"/>
          </a:xfrm>
          <a:prstGeom prst="rect">
            <a:avLst/>
          </a:prstGeom>
          <a:solidFill>
            <a:srgbClr val="666666"/>
          </a:solidFill>
          <a:ln>
            <a:noFill/>
          </a:ln>
        </p:spPr>
        <p:txBody>
          <a:bodyPr anchorCtr="0" anchor="t" bIns="91425" lIns="91425" spcFirstLastPara="1" rIns="91425" wrap="square" tIns="91425">
            <a:noAutofit/>
          </a:bodyPr>
          <a:lstStyle/>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FFFFFF"/>
                </a:solidFill>
                <a:latin typeface="Consolas"/>
                <a:ea typeface="Consolas"/>
                <a:cs typeface="Consolas"/>
                <a:sym typeface="Consolas"/>
              </a:rPr>
              <a:t>$ docker images</a:t>
            </a:r>
            <a:endParaRPr/>
          </a:p>
          <a:p>
            <a:pPr indent="-139700" lvl="0" marL="34290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FFFFFF"/>
              </a:solidFill>
              <a:latin typeface="Consolas"/>
              <a:ea typeface="Consolas"/>
              <a:cs typeface="Consolas"/>
              <a:sym typeface="Consolas"/>
            </a:endParaRPr>
          </a:p>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FFFFFF"/>
                </a:solidFill>
                <a:latin typeface="Consolas"/>
                <a:ea typeface="Consolas"/>
                <a:cs typeface="Consolas"/>
                <a:sym typeface="Consolas"/>
              </a:rPr>
              <a:t>REPOSITORY          TAG                 IMAGE ID            CREATED             SIZE</a:t>
            </a:r>
            <a:endParaRPr/>
          </a:p>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EA9999"/>
                </a:solidFill>
                <a:latin typeface="Consolas"/>
                <a:ea typeface="Consolas"/>
                <a:cs typeface="Consolas"/>
                <a:sym typeface="Consolas"/>
              </a:rPr>
              <a:t>single-stage</a:t>
            </a:r>
            <a:r>
              <a:rPr b="0" i="0" lang="en-US" sz="1200" u="none" cap="none" strike="noStrike">
                <a:solidFill>
                  <a:srgbClr val="FFFFFF"/>
                </a:solidFill>
                <a:latin typeface="Consolas"/>
                <a:ea typeface="Consolas"/>
                <a:cs typeface="Consolas"/>
                <a:sym typeface="Consolas"/>
              </a:rPr>
              <a:t>        latest              58328409dbf7        2 minutes ago       </a:t>
            </a:r>
            <a:r>
              <a:rPr b="0" i="0" lang="en-US" sz="1200" u="none" cap="none" strike="noStrike">
                <a:solidFill>
                  <a:srgbClr val="EA9999"/>
                </a:solidFill>
                <a:latin typeface="Consolas"/>
                <a:ea typeface="Consolas"/>
                <a:cs typeface="Consolas"/>
                <a:sym typeface="Consolas"/>
              </a:rPr>
              <a:t>704MB</a:t>
            </a:r>
            <a:endParaRPr/>
          </a:p>
          <a:p>
            <a:pPr indent="-139700" lvl="0" marL="342900" marR="0" rtl="0" algn="l">
              <a:lnSpc>
                <a:spcPct val="100000"/>
              </a:lnSpc>
              <a:spcBef>
                <a:spcPts val="0"/>
              </a:spcBef>
              <a:spcAft>
                <a:spcPts val="0"/>
              </a:spcAft>
              <a:buClr>
                <a:schemeClr val="dk1"/>
              </a:buClr>
              <a:buSzPts val="1200"/>
              <a:buFont typeface="Calibri"/>
              <a:buNone/>
            </a:pPr>
            <a:r>
              <a:rPr b="0" i="0" lang="en-US" sz="1200" u="none" cap="none" strike="noStrike">
                <a:solidFill>
                  <a:srgbClr val="B6D7A8"/>
                </a:solidFill>
                <a:latin typeface="Consolas"/>
                <a:ea typeface="Consolas"/>
                <a:cs typeface="Consolas"/>
                <a:sym typeface="Consolas"/>
              </a:rPr>
              <a:t>multi-stage</a:t>
            </a:r>
            <a:r>
              <a:rPr b="0" i="0" lang="en-US" sz="1200" u="none" cap="none" strike="noStrike">
                <a:solidFill>
                  <a:srgbClr val="FFFFFF"/>
                </a:solidFill>
                <a:latin typeface="Consolas"/>
                <a:ea typeface="Consolas"/>
                <a:cs typeface="Consolas"/>
                <a:sym typeface="Consolas"/>
              </a:rPr>
              <a:t>         latest              9af3c2a2bf40        23 minutes ago      </a:t>
            </a:r>
            <a:r>
              <a:rPr b="0" i="0" lang="en-US" sz="1200" u="none" cap="none" strike="noStrike">
                <a:solidFill>
                  <a:srgbClr val="B6D7A8"/>
                </a:solidFill>
                <a:latin typeface="Consolas"/>
                <a:ea typeface="Consolas"/>
                <a:cs typeface="Consolas"/>
                <a:sym typeface="Consolas"/>
              </a:rPr>
              <a:t>5.54MB</a:t>
            </a:r>
            <a:endParaRPr/>
          </a:p>
        </p:txBody>
      </p:sp>
      <p:sp>
        <p:nvSpPr>
          <p:cNvPr id="761" name="Google Shape;761;p100"/>
          <p:cNvSpPr txBox="1"/>
          <p:nvPr/>
        </p:nvSpPr>
        <p:spPr>
          <a:xfrm>
            <a:off x="457200" y="822768"/>
            <a:ext cx="8172000" cy="8820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New as of Docker 17.05</a:t>
            </a:r>
            <a:endParaRPr/>
          </a:p>
          <a:p>
            <a:pPr indent="-2286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Allows “ship artifacts, not build environments”</a:t>
            </a:r>
            <a:endParaRPr/>
          </a:p>
          <a:p>
            <a:pPr indent="-2286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Ideal for languages like Go, where binaries are built in a heavyweight environment, but can ship the binary in a lightweight container.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Monitoring</a:t>
            </a:r>
            <a:endParaRPr/>
          </a:p>
        </p:txBody>
      </p:sp>
      <p:sp>
        <p:nvSpPr>
          <p:cNvPr id="767" name="Google Shape;767;p101"/>
          <p:cNvSpPr txBox="1"/>
          <p:nvPr>
            <p:ph idx="1" type="body"/>
          </p:nvPr>
        </p:nvSpPr>
        <p:spPr>
          <a:xfrm>
            <a:off x="457200" y="2385104"/>
            <a:ext cx="8229600" cy="13249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Calibri"/>
                <a:ea typeface="Calibri"/>
                <a:cs typeface="Calibri"/>
                <a:sym typeface="Calibri"/>
              </a:rPr>
              <a:t>sudo docker run --volume=/:/rootfs:ro --volume=/var/run:/var/run:rw --volume=/sys:/sys:ro --volume=/var/lib/docker/:/var/lib/docker:ro --publish=8080:8080 --detach=true --name=cadvisor1 google/cadvisor:latest</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50"/>
              <a:buFont typeface="Calibri"/>
              <a:buNone/>
            </a:pPr>
            <a:r>
              <a:t/>
            </a:r>
            <a:endParaRPr b="0" i="0" sz="1800" u="none" cap="none" strike="noStrike">
              <a:solidFill>
                <a:schemeClr val="dk1"/>
              </a:solidFill>
              <a:latin typeface="Calibri"/>
              <a:ea typeface="Calibri"/>
              <a:cs typeface="Calibri"/>
              <a:sym typeface="Calibri"/>
            </a:endParaRPr>
          </a:p>
        </p:txBody>
      </p:sp>
      <p:sp>
        <p:nvSpPr>
          <p:cNvPr id="768" name="Google Shape;768;p101"/>
          <p:cNvSpPr txBox="1"/>
          <p:nvPr/>
        </p:nvSpPr>
        <p:spPr>
          <a:xfrm>
            <a:off x="457200" y="1295400"/>
            <a:ext cx="4572000" cy="923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450"/>
              <a:buFont typeface="Arial"/>
              <a:buNone/>
            </a:pPr>
            <a:r>
              <a:rPr b="0" i="0" lang="en-US" sz="1800" u="sng" cap="none" strike="noStrike">
                <a:solidFill>
                  <a:schemeClr val="hlink"/>
                </a:solidFill>
                <a:latin typeface="Arial"/>
                <a:ea typeface="Arial"/>
                <a:cs typeface="Arial"/>
                <a:sym typeface="Arial"/>
                <a:hlinkClick r:id="rId3"/>
              </a:rPr>
              <a:t>https://github.com/google/cadvisor</a:t>
            </a:r>
            <a:r>
              <a:rPr b="0" i="0" lang="en-US" sz="1800" u="none" cap="none" strike="noStrike">
                <a:solidFill>
                  <a:schemeClr val="dk1"/>
                </a:solidFill>
                <a:latin typeface="Arial"/>
                <a:ea typeface="Arial"/>
                <a:cs typeface="Arial"/>
                <a:sym typeface="Arial"/>
              </a:rPr>
              <a:t> - Monitor the system from inside the Docker container! </a:t>
            </a:r>
            <a:endParaRPr/>
          </a:p>
        </p:txBody>
      </p:sp>
      <p:sp>
        <p:nvSpPr>
          <p:cNvPr id="769" name="Google Shape;769;p101"/>
          <p:cNvSpPr txBox="1"/>
          <p:nvPr/>
        </p:nvSpPr>
        <p:spPr>
          <a:xfrm>
            <a:off x="457200" y="3970907"/>
            <a:ext cx="4572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yourdockerhost:8080</a:t>
            </a:r>
            <a:endParaRPr/>
          </a:p>
        </p:txBody>
      </p:sp>
      <p:pic>
        <p:nvPicPr>
          <p:cNvPr id="770" name="Google Shape;770;p101"/>
          <p:cNvPicPr preferRelativeResize="0"/>
          <p:nvPr/>
        </p:nvPicPr>
        <p:blipFill rotWithShape="1">
          <a:blip r:embed="rId4">
            <a:alphaModFix/>
          </a:blip>
          <a:srcRect b="0" l="0" r="0" t="0"/>
          <a:stretch/>
        </p:blipFill>
        <p:spPr>
          <a:xfrm>
            <a:off x="6629400" y="1076730"/>
            <a:ext cx="2057400" cy="903044"/>
          </a:xfrm>
          <a:prstGeom prst="rect">
            <a:avLst/>
          </a:prstGeom>
          <a:noFill/>
          <a:ln>
            <a:noFill/>
          </a:ln>
        </p:spPr>
      </p:pic>
      <p:pic>
        <p:nvPicPr>
          <p:cNvPr id="771" name="Google Shape;771;p101"/>
          <p:cNvPicPr preferRelativeResize="0"/>
          <p:nvPr/>
        </p:nvPicPr>
        <p:blipFill rotWithShape="1">
          <a:blip r:embed="rId5">
            <a:alphaModFix/>
          </a:blip>
          <a:srcRect b="0" l="0" r="0" t="0"/>
          <a:stretch/>
        </p:blipFill>
        <p:spPr>
          <a:xfrm>
            <a:off x="3192850" y="3879007"/>
            <a:ext cx="5578973" cy="221299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0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Running a Private Docker Registry</a:t>
            </a:r>
            <a:endParaRPr/>
          </a:p>
        </p:txBody>
      </p:sp>
      <p:pic>
        <p:nvPicPr>
          <p:cNvPr id="777" name="Google Shape;777;p102"/>
          <p:cNvPicPr preferRelativeResize="0"/>
          <p:nvPr>
            <p:ph idx="1" type="body"/>
          </p:nvPr>
        </p:nvPicPr>
        <p:blipFill rotWithShape="1">
          <a:blip r:embed="rId3">
            <a:alphaModFix/>
          </a:blip>
          <a:srcRect b="0" l="0" r="0" t="0"/>
          <a:stretch/>
        </p:blipFill>
        <p:spPr>
          <a:xfrm>
            <a:off x="876300" y="2114550"/>
            <a:ext cx="7391399" cy="2171700"/>
          </a:xfrm>
          <a:prstGeom prst="rect">
            <a:avLst/>
          </a:prstGeom>
          <a:noFill/>
          <a:ln>
            <a:noFill/>
          </a:ln>
        </p:spPr>
      </p:pic>
      <p:sp>
        <p:nvSpPr>
          <p:cNvPr id="778" name="Google Shape;778;p102"/>
          <p:cNvSpPr txBox="1"/>
          <p:nvPr/>
        </p:nvSpPr>
        <p:spPr>
          <a:xfrm>
            <a:off x="876300" y="1447800"/>
            <a:ext cx="6972300" cy="64633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rgbClr val="953734"/>
                </a:solidFill>
                <a:latin typeface="Arial"/>
                <a:ea typeface="Arial"/>
                <a:cs typeface="Arial"/>
                <a:sym typeface="Arial"/>
              </a:rPr>
              <a:t>docker run -d –p 5000:5000 registry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9" name="Google Shape;779;p102"/>
          <p:cNvSpPr/>
          <p:nvPr/>
        </p:nvSpPr>
        <p:spPr>
          <a:xfrm>
            <a:off x="4495800" y="5051439"/>
            <a:ext cx="2971799" cy="892161"/>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0" name="Google Shape;780;p102"/>
          <p:cNvSpPr/>
          <p:nvPr/>
        </p:nvSpPr>
        <p:spPr>
          <a:xfrm rot="10800000">
            <a:off x="5303802" y="4345517"/>
            <a:ext cx="223803" cy="610375"/>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1" name="Google Shape;781;p102"/>
          <p:cNvSpPr txBox="1"/>
          <p:nvPr/>
        </p:nvSpPr>
        <p:spPr>
          <a:xfrm>
            <a:off x="4889500" y="5131153"/>
            <a:ext cx="23622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Push/Pull enabled from private registry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ecosystem</a:t>
            </a:r>
            <a:endParaRPr/>
          </a:p>
        </p:txBody>
      </p:sp>
      <p:pic>
        <p:nvPicPr>
          <p:cNvPr id="181" name="Google Shape;181;p31"/>
          <p:cNvPicPr preferRelativeResize="0"/>
          <p:nvPr>
            <p:ph idx="1" type="body"/>
          </p:nvPr>
        </p:nvPicPr>
        <p:blipFill rotWithShape="1">
          <a:blip r:embed="rId3">
            <a:alphaModFix/>
          </a:blip>
          <a:srcRect b="0" l="0" r="0" t="0"/>
          <a:stretch/>
        </p:blipFill>
        <p:spPr>
          <a:xfrm>
            <a:off x="457200" y="1855175"/>
            <a:ext cx="8229600" cy="377153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0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Registry</a:t>
            </a:r>
            <a:endParaRPr/>
          </a:p>
        </p:txBody>
      </p:sp>
      <p:sp>
        <p:nvSpPr>
          <p:cNvPr id="787" name="Google Shape;787;p103"/>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Tag an image</a:t>
            </a:r>
            <a:endParaRPr/>
          </a:p>
          <a:p>
            <a:pPr indent="-342900" lvl="1" marL="742950" marR="0" rtl="0" algn="l">
              <a:lnSpc>
                <a:spcPct val="120000"/>
              </a:lnSpc>
              <a:spcBef>
                <a:spcPts val="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tag ubuntu localhost:5000/myubuntu:0.1</a:t>
            </a:r>
            <a:endParaRPr b="0" i="0" sz="2000" u="none" cap="none" strike="noStrike">
              <a:solidFill>
                <a:srgbClr val="953735"/>
              </a:solidFill>
              <a:latin typeface="Calibri"/>
              <a:ea typeface="Calibri"/>
              <a:cs typeface="Calibri"/>
              <a:sym typeface="Calibri"/>
            </a:endParaRPr>
          </a:p>
          <a:p>
            <a:pPr indent="-342900" lvl="0" marL="342900" marR="0" rtl="0" algn="l">
              <a:lnSpc>
                <a:spcPct val="12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Push the tagged image to registry</a:t>
            </a:r>
            <a:endParaRPr b="0" i="0" sz="3200" u="none" cap="none" strike="noStrike">
              <a:solidFill>
                <a:schemeClr val="dk1"/>
              </a:solidFill>
              <a:latin typeface="Calibri"/>
              <a:ea typeface="Calibri"/>
              <a:cs typeface="Calibri"/>
              <a:sym typeface="Calibri"/>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push  localhost:5000/myubuntu:0.1</a:t>
            </a:r>
            <a:endParaRPr b="0" i="0" sz="1600" u="none" cap="none" strike="noStrike">
              <a:solidFill>
                <a:schemeClr val="dk1"/>
              </a:solidFill>
              <a:latin typeface="Calibri"/>
              <a:ea typeface="Calibri"/>
              <a:cs typeface="Calibri"/>
              <a:sym typeface="Calibri"/>
            </a:endParaRPr>
          </a:p>
          <a:p>
            <a:pPr indent="-342900" lvl="0" marL="342900" marR="0" rtl="0" algn="l">
              <a:lnSpc>
                <a:spcPct val="12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Verify the pushed image</a:t>
            </a:r>
            <a:endParaRPr b="0" i="0" sz="3200" u="none" cap="none" strike="noStrike">
              <a:solidFill>
                <a:schemeClr val="dk1"/>
              </a:solidFill>
              <a:latin typeface="Calibri"/>
              <a:ea typeface="Calibri"/>
              <a:cs typeface="Calibri"/>
              <a:sym typeface="Calibri"/>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rmi –f ubuntu</a:t>
            </a:r>
            <a:endParaRPr b="0" i="0" sz="2000" u="none" cap="none" strike="noStrike">
              <a:solidFill>
                <a:srgbClr val="953735"/>
              </a:solidFill>
              <a:latin typeface="Calibri"/>
              <a:ea typeface="Calibri"/>
              <a:cs typeface="Calibri"/>
              <a:sym typeface="Calibri"/>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rmi –f</a:t>
            </a:r>
            <a:r>
              <a:rPr b="0" i="0" lang="en-US" sz="1600" u="none" cap="none" strike="noStrike">
                <a:solidFill>
                  <a:schemeClr val="dk1"/>
                </a:solidFill>
                <a:latin typeface="Calibri"/>
                <a:ea typeface="Calibri"/>
                <a:cs typeface="Calibri"/>
                <a:sym typeface="Calibri"/>
              </a:rPr>
              <a:t> </a:t>
            </a:r>
            <a:r>
              <a:rPr b="0" i="0" lang="en-US" sz="2000" u="none" cap="none" strike="noStrike">
                <a:solidFill>
                  <a:srgbClr val="953735"/>
                </a:solidFill>
                <a:latin typeface="Calibri"/>
                <a:ea typeface="Calibri"/>
                <a:cs typeface="Calibri"/>
                <a:sym typeface="Calibri"/>
              </a:rPr>
              <a:t>localhost:5000/myubuntu:0.1</a:t>
            </a:r>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docker pull localhost:5000/myubuntu:0.1</a:t>
            </a:r>
            <a:endParaRPr/>
          </a:p>
          <a:p>
            <a:pPr indent="-285750" lvl="1" marL="742950" marR="0" rtl="0" algn="l">
              <a:lnSpc>
                <a:spcPct val="120000"/>
              </a:lnSpc>
              <a:spcBef>
                <a:spcPts val="560"/>
              </a:spcBef>
              <a:spcAft>
                <a:spcPts val="0"/>
              </a:spcAft>
              <a:buClr>
                <a:schemeClr val="dk1"/>
              </a:buClr>
              <a:buSzPts val="2000"/>
              <a:buFont typeface="Calibri"/>
              <a:buChar char="–"/>
            </a:pPr>
            <a:r>
              <a:rPr b="0" i="0" lang="en-US" sz="2000" u="none" cap="none" strike="noStrike">
                <a:solidFill>
                  <a:srgbClr val="953735"/>
                </a:solidFill>
                <a:latin typeface="Calibri"/>
                <a:ea typeface="Calibri"/>
                <a:cs typeface="Calibri"/>
                <a:sym typeface="Calibri"/>
              </a:rPr>
              <a:t>Run a container from the above image</a:t>
            </a:r>
            <a:endParaRPr/>
          </a:p>
          <a:p>
            <a:pPr indent="-158750" lvl="1" marL="742950" marR="0" rtl="0" algn="l">
              <a:lnSpc>
                <a:spcPct val="120000"/>
              </a:lnSpc>
              <a:spcBef>
                <a:spcPts val="560"/>
              </a:spcBef>
              <a:spcAft>
                <a:spcPts val="0"/>
              </a:spcAft>
              <a:buClr>
                <a:schemeClr val="dk1"/>
              </a:buClr>
              <a:buSzPts val="2000"/>
              <a:buFont typeface="Calibri"/>
              <a:buNone/>
            </a:pPr>
            <a:r>
              <a:t/>
            </a:r>
            <a:endParaRPr b="0" i="0" sz="2000" u="none" cap="none" strike="noStrike">
              <a:solidFill>
                <a:srgbClr val="953735"/>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04"/>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Registry Search</a:t>
            </a:r>
            <a:endParaRPr b="1" i="0" sz="3600" u="none" cap="none" strike="noStrike">
              <a:solidFill>
                <a:schemeClr val="dk1"/>
              </a:solidFill>
              <a:latin typeface="Calibri"/>
              <a:ea typeface="Calibri"/>
              <a:cs typeface="Calibri"/>
              <a:sym typeface="Calibri"/>
            </a:endParaRPr>
          </a:p>
        </p:txBody>
      </p:sp>
      <p:sp>
        <p:nvSpPr>
          <p:cNvPr id="793" name="Google Shape;793;p104"/>
          <p:cNvSpPr txBox="1"/>
          <p:nvPr>
            <p:ph idx="1" type="body"/>
          </p:nvPr>
        </p:nvSpPr>
        <p:spPr>
          <a:xfrm>
            <a:off x="457200" y="1477962"/>
            <a:ext cx="8229600" cy="100224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Search Registry</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https://docs.docker.com/registry/spec/api/#listing-repositories</a:t>
            </a:r>
            <a:endParaRPr/>
          </a:p>
        </p:txBody>
      </p:sp>
      <p:sp>
        <p:nvSpPr>
          <p:cNvPr id="794" name="Google Shape;794;p104"/>
          <p:cNvSpPr txBox="1"/>
          <p:nvPr/>
        </p:nvSpPr>
        <p:spPr>
          <a:xfrm>
            <a:off x="419100" y="3655748"/>
            <a:ext cx="8229600" cy="100224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List Image Tags</a:t>
            </a:r>
            <a:endParaRPr/>
          </a:p>
          <a:p>
            <a:pPr indent="-285750" lvl="1" marL="74295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https://docs.docker.com/registry/spec/api/#listing-image-tags</a:t>
            </a:r>
            <a:endParaRPr/>
          </a:p>
        </p:txBody>
      </p:sp>
      <p:sp>
        <p:nvSpPr>
          <p:cNvPr id="795" name="Google Shape;795;p104"/>
          <p:cNvSpPr txBox="1"/>
          <p:nvPr/>
        </p:nvSpPr>
        <p:spPr>
          <a:xfrm>
            <a:off x="1056165" y="2628140"/>
            <a:ext cx="5202942"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53735"/>
              </a:buClr>
              <a:buSzPts val="2000"/>
              <a:buFont typeface="Arial"/>
              <a:buNone/>
            </a:pPr>
            <a:r>
              <a:rPr b="0" i="0" lang="en-US" sz="2000" u="none" cap="none" strike="noStrike">
                <a:solidFill>
                  <a:srgbClr val="953735"/>
                </a:solidFill>
                <a:latin typeface="Arial"/>
                <a:ea typeface="Arial"/>
                <a:cs typeface="Arial"/>
                <a:sym typeface="Arial"/>
              </a:rPr>
              <a:t>curl -XGET http://localhost:5000/v2/_catalog</a:t>
            </a:r>
            <a:endParaRPr/>
          </a:p>
        </p:txBody>
      </p:sp>
      <p:sp>
        <p:nvSpPr>
          <p:cNvPr id="796" name="Google Shape;796;p104"/>
          <p:cNvSpPr txBox="1"/>
          <p:nvPr/>
        </p:nvSpPr>
        <p:spPr>
          <a:xfrm>
            <a:off x="1081312" y="4728138"/>
            <a:ext cx="6300373"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53735"/>
              </a:buClr>
              <a:buSzPts val="2000"/>
              <a:buFont typeface="Arial"/>
              <a:buNone/>
            </a:pPr>
            <a:r>
              <a:rPr b="0" i="0" lang="en-US" sz="2000" u="none" cap="none" strike="noStrike">
                <a:solidFill>
                  <a:srgbClr val="953735"/>
                </a:solidFill>
                <a:latin typeface="Arial"/>
                <a:ea typeface="Arial"/>
                <a:cs typeface="Arial"/>
                <a:sym typeface="Arial"/>
              </a:rPr>
              <a:t>curl -XGET http://localhost:5000/v2/myubuntu/tags/list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05"/>
          <p:cNvSpPr txBox="1"/>
          <p:nvPr>
            <p:ph type="title"/>
          </p:nvPr>
        </p:nvSpPr>
        <p:spPr>
          <a:xfrm>
            <a:off x="457200" y="12954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70C0"/>
              </a:buClr>
              <a:buSzPts val="1650"/>
              <a:buFont typeface="Calibri"/>
              <a:buNone/>
            </a:pPr>
            <a:r>
              <a:rPr b="1" i="0" lang="en-US" sz="6600" u="none" cap="none" strike="noStrike">
                <a:solidFill>
                  <a:srgbClr val="0070C0"/>
                </a:solidFill>
                <a:latin typeface="Calibri"/>
                <a:ea typeface="Calibri"/>
                <a:cs typeface="Calibri"/>
                <a:sym typeface="Calibri"/>
              </a:rPr>
              <a:t>Docker Volumes</a:t>
            </a:r>
            <a:endParaRPr/>
          </a:p>
        </p:txBody>
      </p:sp>
      <p:cxnSp>
        <p:nvCxnSpPr>
          <p:cNvPr id="802" name="Google Shape;802;p105"/>
          <p:cNvCxnSpPr/>
          <p:nvPr/>
        </p:nvCxnSpPr>
        <p:spPr>
          <a:xfrm>
            <a:off x="457200" y="2971800"/>
            <a:ext cx="8077199" cy="0"/>
          </a:xfrm>
          <a:prstGeom prst="straightConnector1">
            <a:avLst/>
          </a:prstGeom>
          <a:noFill/>
          <a:ln cap="flat" cmpd="sng" w="38100">
            <a:solidFill>
              <a:srgbClr val="BFBFBF"/>
            </a:solidFill>
            <a:prstDash val="solid"/>
            <a:round/>
            <a:headEnd len="sm" w="sm" type="none"/>
            <a:tailEnd len="sm" w="sm" type="none"/>
          </a:ln>
        </p:spPr>
      </p:cxnSp>
      <p:sp>
        <p:nvSpPr>
          <p:cNvPr id="803" name="Google Shape;803;p105"/>
          <p:cNvSpPr txBox="1"/>
          <p:nvPr/>
        </p:nvSpPr>
        <p:spPr>
          <a:xfrm>
            <a:off x="457200" y="304800"/>
            <a:ext cx="8229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A5A5A5"/>
              </a:buClr>
              <a:buSzPts val="700"/>
              <a:buFont typeface="Calibri"/>
              <a:buNone/>
            </a:pPr>
            <a:r>
              <a:rPr b="1" i="0" lang="en-US" sz="2800" u="none" cap="none" strike="noStrike">
                <a:solidFill>
                  <a:srgbClr val="A5A5A5"/>
                </a:solidFill>
                <a:latin typeface="Calibri"/>
                <a:ea typeface="Calibri"/>
                <a:cs typeface="Calibri"/>
                <a:sym typeface="Calibri"/>
              </a:rPr>
              <a:t>Part 4: </a:t>
            </a:r>
            <a:r>
              <a:rPr b="0" i="0" lang="en-US" sz="2800" u="none" cap="none" strike="noStrike">
                <a:solidFill>
                  <a:srgbClr val="A5A5A5"/>
                </a:solidFill>
                <a:latin typeface="Calibri"/>
                <a:ea typeface="Calibri"/>
                <a:cs typeface="Calibri"/>
                <a:sym typeface="Calibri"/>
              </a:rPr>
              <a:t>DevOps Docker</a:t>
            </a:r>
            <a:endParaRPr/>
          </a:p>
        </p:txBody>
      </p:sp>
      <p:pic>
        <p:nvPicPr>
          <p:cNvPr id="804" name="Google Shape;804;p105"/>
          <p:cNvPicPr preferRelativeResize="0"/>
          <p:nvPr>
            <p:ph idx="1" type="body"/>
          </p:nvPr>
        </p:nvPicPr>
        <p:blipFill rotWithShape="1">
          <a:blip r:embed="rId3">
            <a:alphaModFix/>
          </a:blip>
          <a:srcRect b="0" l="0" r="0" t="0"/>
          <a:stretch/>
        </p:blipFill>
        <p:spPr>
          <a:xfrm>
            <a:off x="2209800" y="3482419"/>
            <a:ext cx="4724400" cy="23419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0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Data volumes</a:t>
            </a:r>
            <a:endParaRPr/>
          </a:p>
        </p:txBody>
      </p:sp>
      <p:sp>
        <p:nvSpPr>
          <p:cNvPr id="810" name="Google Shape;810;p106"/>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Calibri"/>
              <a:buNone/>
            </a:pPr>
            <a:r>
              <a:rPr b="0" i="0" lang="en-US" sz="1600" u="none" cap="none" strike="noStrike">
                <a:solidFill>
                  <a:schemeClr val="dk1"/>
                </a:solidFill>
                <a:latin typeface="Calibri"/>
                <a:ea typeface="Calibri"/>
                <a:cs typeface="Calibri"/>
                <a:sym typeface="Calibri"/>
              </a:rPr>
              <a:t>A </a:t>
            </a:r>
            <a:r>
              <a:rPr b="0" i="1" lang="en-US" sz="1600" u="none" cap="none" strike="noStrike">
                <a:solidFill>
                  <a:schemeClr val="dk1"/>
                </a:solidFill>
                <a:latin typeface="Calibri"/>
                <a:ea typeface="Calibri"/>
                <a:cs typeface="Calibri"/>
                <a:sym typeface="Calibri"/>
              </a:rPr>
              <a:t>data volume</a:t>
            </a:r>
            <a:r>
              <a:rPr b="0" i="0" lang="en-US" sz="1600" u="none" cap="none" strike="noStrike">
                <a:solidFill>
                  <a:schemeClr val="dk1"/>
                </a:solidFill>
                <a:latin typeface="Calibri"/>
                <a:ea typeface="Calibri"/>
                <a:cs typeface="Calibri"/>
                <a:sym typeface="Calibri"/>
              </a:rPr>
              <a:t> is a specially-designated directory within one or more containers that bypasses the </a:t>
            </a:r>
            <a:r>
              <a:rPr b="0" i="1" lang="en-US" sz="1600" u="sng" cap="none" strike="noStrike">
                <a:solidFill>
                  <a:schemeClr val="hlink"/>
                </a:solidFill>
                <a:latin typeface="Calibri"/>
                <a:ea typeface="Calibri"/>
                <a:cs typeface="Calibri"/>
                <a:sym typeface="Calibri"/>
                <a:hlinkClick r:id="rId3"/>
              </a:rPr>
              <a:t>Union File System</a:t>
            </a:r>
            <a:r>
              <a:rPr b="0" i="0" lang="en-US" sz="1600" u="none" cap="none" strike="noStrike">
                <a:solidFill>
                  <a:schemeClr val="dk1"/>
                </a:solidFill>
                <a:latin typeface="Calibri"/>
                <a:ea typeface="Calibri"/>
                <a:cs typeface="Calibri"/>
                <a:sym typeface="Calibri"/>
              </a:rPr>
              <a:t>. Data volumes provide several useful features for persistent or shared data:</a:t>
            </a:r>
            <a:endParaRPr/>
          </a:p>
          <a:p>
            <a:pPr indent="0" lvl="0" marL="0" marR="0" rtl="0" algn="l">
              <a:lnSpc>
                <a:spcPct val="100000"/>
              </a:lnSpc>
              <a:spcBef>
                <a:spcPts val="320"/>
              </a:spcBef>
              <a:spcAft>
                <a:spcPts val="0"/>
              </a:spcAft>
              <a:buClr>
                <a:schemeClr val="dk1"/>
              </a:buClr>
              <a:buSzPts val="4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Volumes are initialized when a container is created. If the container’s base image contains data at the specified mount point, that existing data is copied into the new volume upon volume initialization. (Note that this does not apply when </a:t>
            </a:r>
            <a:r>
              <a:rPr b="0" i="0" lang="en-US" sz="1600" u="sng" cap="none" strike="noStrike">
                <a:solidFill>
                  <a:schemeClr val="hlink"/>
                </a:solidFill>
                <a:latin typeface="Calibri"/>
                <a:ea typeface="Calibri"/>
                <a:cs typeface="Calibri"/>
                <a:sym typeface="Calibri"/>
                <a:hlinkClick r:id="rId4"/>
              </a:rPr>
              <a:t>mounting a host directory</a:t>
            </a:r>
            <a:r>
              <a:rPr b="0" i="0" lang="en-US" sz="1600" u="none" cap="none" strike="noStrike">
                <a:solidFill>
                  <a:schemeClr val="dk1"/>
                </a:solidFill>
                <a:latin typeface="Calibri"/>
                <a:ea typeface="Calibri"/>
                <a:cs typeface="Calibri"/>
                <a:sym typeface="Calibri"/>
              </a:rPr>
              <a:t>.)</a:t>
            </a:r>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Data volumes can be shared and reused among containers.</a:t>
            </a:r>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Changes to a data volume are made directly.</a:t>
            </a:r>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Changes to a data volume will not be included when you update an image.</a:t>
            </a:r>
            <a:endParaRPr/>
          </a:p>
          <a:p>
            <a:pPr indent="-342900" lvl="0" marL="34290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Data volumes persist even if the container itself is deleted.</a:t>
            </a:r>
            <a:endParaRPr/>
          </a:p>
          <a:p>
            <a:pPr indent="-342900" lvl="0" marL="34290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320"/>
              </a:spcBef>
              <a:spcAft>
                <a:spcPts val="0"/>
              </a:spcAft>
              <a:buClr>
                <a:schemeClr val="dk1"/>
              </a:buClr>
              <a:buSzPts val="400"/>
              <a:buFont typeface="Calibri"/>
              <a:buNone/>
            </a:pPr>
            <a:r>
              <a:rPr b="0" i="0" lang="en-US" sz="1600" u="none" cap="none" strike="noStrike">
                <a:solidFill>
                  <a:schemeClr val="dk1"/>
                </a:solidFill>
                <a:latin typeface="Calibri"/>
                <a:ea typeface="Calibri"/>
                <a:cs typeface="Calibri"/>
                <a:sym typeface="Calibri"/>
              </a:rPr>
              <a:t>Data volumes are designed to persist data, independent of the container’s lifecycle. Docker therefore </a:t>
            </a:r>
            <a:r>
              <a:rPr b="0" i="1" lang="en-US" sz="1600" u="none" cap="none" strike="noStrike">
                <a:solidFill>
                  <a:schemeClr val="dk1"/>
                </a:solidFill>
                <a:latin typeface="Calibri"/>
                <a:ea typeface="Calibri"/>
                <a:cs typeface="Calibri"/>
                <a:sym typeface="Calibri"/>
              </a:rPr>
              <a:t>never</a:t>
            </a:r>
            <a:r>
              <a:rPr b="0" i="0" lang="en-US" sz="1600" u="none" cap="none" strike="noStrike">
                <a:solidFill>
                  <a:schemeClr val="dk1"/>
                </a:solidFill>
                <a:latin typeface="Calibri"/>
                <a:ea typeface="Calibri"/>
                <a:cs typeface="Calibri"/>
                <a:sym typeface="Calibri"/>
              </a:rPr>
              <a:t> automatically deletes volumes when you remove a container, nor will it “garbage collect” volumes that are no longer referenced by a container.</a:t>
            </a:r>
            <a:endParaRPr/>
          </a:p>
          <a:p>
            <a:pPr indent="0" lvl="0" marL="0" marR="0" rtl="0" algn="l">
              <a:lnSpc>
                <a:spcPct val="100000"/>
              </a:lnSpc>
              <a:spcBef>
                <a:spcPts val="640"/>
              </a:spcBef>
              <a:spcAft>
                <a:spcPts val="0"/>
              </a:spcAft>
              <a:buClr>
                <a:schemeClr val="dk1"/>
              </a:buClr>
              <a:buSzPts val="8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0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Adding a data volume</a:t>
            </a:r>
            <a:endParaRPr/>
          </a:p>
        </p:txBody>
      </p:sp>
      <p:sp>
        <p:nvSpPr>
          <p:cNvPr id="816" name="Google Shape;816;p107"/>
          <p:cNvSpPr txBox="1"/>
          <p:nvPr>
            <p:ph idx="1" type="body"/>
          </p:nvPr>
        </p:nvSpPr>
        <p:spPr>
          <a:xfrm>
            <a:off x="457200" y="1477962"/>
            <a:ext cx="3962399"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You can add a </a:t>
            </a:r>
            <a:r>
              <a:rPr b="1" i="0" lang="en-US" sz="1800" u="none" cap="none" strike="noStrike">
                <a:solidFill>
                  <a:srgbClr val="FF0000"/>
                </a:solidFill>
                <a:latin typeface="Calibri"/>
                <a:ea typeface="Calibri"/>
                <a:cs typeface="Calibri"/>
                <a:sym typeface="Calibri"/>
              </a:rPr>
              <a:t>data volume</a:t>
            </a:r>
            <a:r>
              <a:rPr b="0" i="0" lang="en-US" sz="1800" u="none" cap="none" strike="noStrike">
                <a:solidFill>
                  <a:schemeClr val="dk1"/>
                </a:solidFill>
                <a:latin typeface="Calibri"/>
                <a:ea typeface="Calibri"/>
                <a:cs typeface="Calibri"/>
                <a:sym typeface="Calibri"/>
              </a:rPr>
              <a:t> to a container using the -v flag with the docker create and docker run command. You can use the -v multiple times to mount multiple data volumes. Now, mount a single volume in your web application container.</a:t>
            </a:r>
            <a:endParaRPr/>
          </a:p>
          <a:p>
            <a:pPr indent="-342900" lvl="0" marL="34290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285750" lvl="1" marL="74295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run -it --name test1 –v data2:/data ubuntu</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320"/>
              </a:spcBef>
              <a:spcAft>
                <a:spcPts val="0"/>
              </a:spcAft>
              <a:buClr>
                <a:schemeClr val="dk1"/>
              </a:buClr>
              <a:buSzPts val="400"/>
              <a:buFont typeface="Calibri"/>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You can share volumes from one container to another using </a:t>
            </a:r>
            <a:r>
              <a:rPr b="1" i="0" lang="en-US" sz="1800" u="none" cap="none" strike="noStrike">
                <a:solidFill>
                  <a:srgbClr val="FF0000"/>
                </a:solidFill>
                <a:latin typeface="Calibri"/>
                <a:ea typeface="Calibri"/>
                <a:cs typeface="Calibri"/>
                <a:sym typeface="Calibri"/>
              </a:rPr>
              <a:t>volumes-from</a:t>
            </a:r>
            <a:r>
              <a:rPr b="0" i="0" lang="en-US" sz="1800" u="none" cap="none" strike="noStrike">
                <a:solidFill>
                  <a:schemeClr val="dk1"/>
                </a:solidFill>
                <a:latin typeface="Calibri"/>
                <a:ea typeface="Calibri"/>
                <a:cs typeface="Calibri"/>
                <a:sym typeface="Calibri"/>
              </a:rPr>
              <a:t> tag</a:t>
            </a:r>
            <a:endParaRPr b="0" i="0" sz="1800" u="none" cap="none" strike="noStrike">
              <a:solidFill>
                <a:schemeClr val="dk1"/>
              </a:solidFill>
              <a:latin typeface="Calibri"/>
              <a:ea typeface="Calibri"/>
              <a:cs typeface="Calibri"/>
              <a:sym typeface="Calibri"/>
            </a:endParaRPr>
          </a:p>
        </p:txBody>
      </p:sp>
      <p:sp>
        <p:nvSpPr>
          <p:cNvPr id="817" name="Google Shape;817;p107"/>
          <p:cNvSpPr txBox="1"/>
          <p:nvPr/>
        </p:nvSpPr>
        <p:spPr>
          <a:xfrm>
            <a:off x="4953000" y="1477962"/>
            <a:ext cx="3962399"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In addition to creating a volume using the -v flag you can also </a:t>
            </a:r>
            <a:r>
              <a:rPr b="1" i="0" lang="en-US" sz="1800" u="none" cap="none" strike="noStrike">
                <a:solidFill>
                  <a:srgbClr val="FF0000"/>
                </a:solidFill>
                <a:latin typeface="Calibri"/>
                <a:ea typeface="Calibri"/>
                <a:cs typeface="Calibri"/>
                <a:sym typeface="Calibri"/>
              </a:rPr>
              <a:t>mount a directory</a:t>
            </a:r>
            <a:r>
              <a:rPr b="0" i="0" lang="en-US" sz="1800" u="none" cap="none" strike="noStrike">
                <a:solidFill>
                  <a:schemeClr val="dk1"/>
                </a:solidFill>
                <a:latin typeface="Calibri"/>
                <a:ea typeface="Calibri"/>
                <a:cs typeface="Calibri"/>
                <a:sym typeface="Calibri"/>
              </a:rPr>
              <a:t> from your Docker engine’s host into a container</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285750" lvl="1" marL="742950" marR="0" rtl="0" algn="l">
              <a:lnSpc>
                <a:spcPct val="10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run -it --name test1 -v /home/ubuntu/src:/data ubuntu</a:t>
            </a:r>
            <a:endParaRPr b="0" i="0" sz="1600" u="none" cap="none" strike="noStrike">
              <a:solidFill>
                <a:schemeClr val="dk1"/>
              </a:solidFill>
              <a:latin typeface="Calibri"/>
              <a:ea typeface="Calibri"/>
              <a:cs typeface="Calibri"/>
              <a:sym typeface="Calibri"/>
            </a:endParaRPr>
          </a:p>
          <a:p>
            <a:pPr indent="-285750" lvl="1" marL="742950" marR="0" rtl="0" algn="l">
              <a:lnSpc>
                <a:spcPct val="100000"/>
              </a:lnSpc>
              <a:spcBef>
                <a:spcPts val="28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This command mounts the host directory, /home/ubuntu/src, into the container at /data. </a:t>
            </a:r>
            <a:br>
              <a:rPr b="0" i="0" lang="en-US" sz="1800" u="none" cap="none" strike="noStrike">
                <a:solidFill>
                  <a:schemeClr val="dk1"/>
                </a:solidFill>
                <a:latin typeface="Calibri"/>
                <a:ea typeface="Calibri"/>
                <a:cs typeface="Calibri"/>
                <a:sym typeface="Calibri"/>
              </a:rPr>
            </a:b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32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640"/>
              </a:spcBef>
              <a:spcAft>
                <a:spcPts val="0"/>
              </a:spcAft>
              <a:buClr>
                <a:schemeClr val="dk1"/>
              </a:buClr>
              <a:buSzPts val="800"/>
              <a:buFont typeface="Calibri"/>
              <a:buNone/>
            </a:pPr>
            <a:br>
              <a:rPr b="0" i="0" lang="en-US"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0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volume commands </a:t>
            </a:r>
            <a:endParaRPr/>
          </a:p>
        </p:txBody>
      </p:sp>
      <p:graphicFrame>
        <p:nvGraphicFramePr>
          <p:cNvPr id="823" name="Google Shape;823;p108"/>
          <p:cNvGraphicFramePr/>
          <p:nvPr/>
        </p:nvGraphicFramePr>
        <p:xfrm>
          <a:off x="457200" y="1477962"/>
          <a:ext cx="3000000" cy="3000000"/>
        </p:xfrm>
        <a:graphic>
          <a:graphicData uri="http://schemas.openxmlformats.org/drawingml/2006/table">
            <a:tbl>
              <a:tblPr bandRow="1" firstRow="1">
                <a:noFill/>
                <a:tableStyleId>{B1FE9FA8-7ED0-4C8F-9FA7-FC42E471DE05}</a:tableStyleId>
              </a:tblPr>
              <a:tblGrid>
                <a:gridCol w="4114800"/>
                <a:gridCol w="41148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Command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Description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volume create </a:t>
                      </a:r>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Create a volume </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volume ls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List volumes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volume inspect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Detailed information on volume</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volume rm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Remove volume</a:t>
                      </a:r>
                      <a:endParaRPr/>
                    </a:p>
                  </a:txBody>
                  <a:tcPr marT="45725" marB="45725" marR="91450" marL="91450"/>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0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Working with Volumes</a:t>
            </a:r>
            <a:endParaRPr/>
          </a:p>
        </p:txBody>
      </p:sp>
      <p:pic>
        <p:nvPicPr>
          <p:cNvPr id="829" name="Google Shape;829;p109"/>
          <p:cNvPicPr preferRelativeResize="0"/>
          <p:nvPr/>
        </p:nvPicPr>
        <p:blipFill rotWithShape="1">
          <a:blip r:embed="rId3">
            <a:alphaModFix/>
          </a:blip>
          <a:srcRect b="0" l="0" r="0" t="0"/>
          <a:stretch/>
        </p:blipFill>
        <p:spPr>
          <a:xfrm>
            <a:off x="254000" y="1371600"/>
            <a:ext cx="8623299" cy="41148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1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Dangling Volumes</a:t>
            </a:r>
            <a:endParaRPr/>
          </a:p>
        </p:txBody>
      </p:sp>
      <p:sp>
        <p:nvSpPr>
          <p:cNvPr id="835" name="Google Shape;835;p110"/>
          <p:cNvSpPr txBox="1"/>
          <p:nvPr>
            <p:ph idx="1" type="body"/>
          </p:nvPr>
        </p:nvSpPr>
        <p:spPr>
          <a:xfrm>
            <a:off x="457200" y="1477962"/>
            <a:ext cx="8229600" cy="4525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If container is deleted with a volume attached, the volume remains. Sometimes removing all such ‘dangling’ volumes is desired</a:t>
            </a:r>
            <a:endParaRPr/>
          </a:p>
          <a:p>
            <a:pPr indent="-285750" lvl="1" marL="742950" marR="0" rtl="0" algn="l">
              <a:lnSpc>
                <a:spcPct val="100000"/>
              </a:lnSpc>
              <a:spcBef>
                <a:spcPts val="56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docker volume prune</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1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Dangling Volumes</a:t>
            </a:r>
            <a:endParaRPr/>
          </a:p>
        </p:txBody>
      </p:sp>
      <p:sp>
        <p:nvSpPr>
          <p:cNvPr id="841" name="Google Shape;841;p111"/>
          <p:cNvSpPr txBox="1"/>
          <p:nvPr>
            <p:ph idx="1" type="body"/>
          </p:nvPr>
        </p:nvSpPr>
        <p:spPr>
          <a:xfrm>
            <a:off x="457200" y="1477962"/>
            <a:ext cx="8229600" cy="57943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Before</a:t>
            </a:r>
            <a:endParaRPr/>
          </a:p>
        </p:txBody>
      </p:sp>
      <p:pic>
        <p:nvPicPr>
          <p:cNvPr id="842" name="Google Shape;842;p111"/>
          <p:cNvPicPr preferRelativeResize="0"/>
          <p:nvPr/>
        </p:nvPicPr>
        <p:blipFill rotWithShape="1">
          <a:blip r:embed="rId3">
            <a:alphaModFix/>
          </a:blip>
          <a:srcRect b="0" l="0" r="0" t="0"/>
          <a:stretch/>
        </p:blipFill>
        <p:spPr>
          <a:xfrm>
            <a:off x="457200" y="4191000"/>
            <a:ext cx="7988300" cy="1308100"/>
          </a:xfrm>
          <a:prstGeom prst="rect">
            <a:avLst/>
          </a:prstGeom>
          <a:noFill/>
          <a:ln>
            <a:noFill/>
          </a:ln>
        </p:spPr>
      </p:pic>
      <p:pic>
        <p:nvPicPr>
          <p:cNvPr id="843" name="Google Shape;843;p111"/>
          <p:cNvPicPr preferRelativeResize="0"/>
          <p:nvPr/>
        </p:nvPicPr>
        <p:blipFill rotWithShape="1">
          <a:blip r:embed="rId4">
            <a:alphaModFix/>
          </a:blip>
          <a:srcRect b="0" l="0" r="0" t="0"/>
          <a:stretch/>
        </p:blipFill>
        <p:spPr>
          <a:xfrm>
            <a:off x="457200" y="1935163"/>
            <a:ext cx="8674100" cy="1143000"/>
          </a:xfrm>
          <a:prstGeom prst="rect">
            <a:avLst/>
          </a:prstGeom>
          <a:noFill/>
          <a:ln>
            <a:noFill/>
          </a:ln>
        </p:spPr>
      </p:pic>
      <p:sp>
        <p:nvSpPr>
          <p:cNvPr id="844" name="Google Shape;844;p111"/>
          <p:cNvSpPr txBox="1"/>
          <p:nvPr/>
        </p:nvSpPr>
        <p:spPr>
          <a:xfrm>
            <a:off x="457200" y="3611562"/>
            <a:ext cx="8229600" cy="57943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After</a:t>
            </a:r>
            <a:endParaRPr/>
          </a:p>
        </p:txBody>
      </p:sp>
      <p:pic>
        <p:nvPicPr>
          <p:cNvPr id="845" name="Google Shape;845;p111"/>
          <p:cNvPicPr preferRelativeResize="0"/>
          <p:nvPr/>
        </p:nvPicPr>
        <p:blipFill rotWithShape="1">
          <a:blip r:embed="rId5">
            <a:alphaModFix/>
          </a:blip>
          <a:srcRect b="0" l="0" r="24236" t="0"/>
          <a:stretch/>
        </p:blipFill>
        <p:spPr>
          <a:xfrm>
            <a:off x="2699400" y="4191000"/>
            <a:ext cx="5987399" cy="238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12"/>
          <p:cNvSpPr txBox="1"/>
          <p:nvPr>
            <p:ph type="title"/>
          </p:nvPr>
        </p:nvSpPr>
        <p:spPr>
          <a:xfrm>
            <a:off x="270300" y="152400"/>
            <a:ext cx="8603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Arial"/>
              <a:buNone/>
            </a:pPr>
            <a:r>
              <a:rPr b="1" i="0" lang="en-US" sz="4000" u="none" cap="none" strike="noStrike">
                <a:solidFill>
                  <a:srgbClr val="E36C09"/>
                </a:solidFill>
                <a:latin typeface="Calibri"/>
                <a:ea typeface="Calibri"/>
                <a:cs typeface="Calibri"/>
                <a:sym typeface="Calibri"/>
              </a:rPr>
              <a:t>Docker Volumes Exercise</a:t>
            </a:r>
            <a:endParaRPr/>
          </a:p>
          <a:p>
            <a:pPr indent="0" lvl="0" marL="0" marR="0" rtl="0" algn="l">
              <a:lnSpc>
                <a:spcPct val="100000"/>
              </a:lnSpc>
              <a:spcBef>
                <a:spcPts val="0"/>
              </a:spcBef>
              <a:spcAft>
                <a:spcPts val="0"/>
              </a:spcAft>
              <a:buClr>
                <a:schemeClr val="dk1"/>
              </a:buClr>
              <a:buSzPts val="4000"/>
              <a:buFont typeface="Calibri"/>
              <a:buNone/>
            </a:pPr>
            <a:r>
              <a:t/>
            </a:r>
            <a:endParaRPr b="1" i="0" sz="4000" u="none" cap="none" strike="noStrike">
              <a:solidFill>
                <a:srgbClr val="E36C09"/>
              </a:solidFill>
              <a:latin typeface="Calibri"/>
              <a:ea typeface="Calibri"/>
              <a:cs typeface="Calibri"/>
              <a:sym typeface="Calibri"/>
            </a:endParaRPr>
          </a:p>
        </p:txBody>
      </p:sp>
      <p:grpSp>
        <p:nvGrpSpPr>
          <p:cNvPr id="851" name="Google Shape;851;p112"/>
          <p:cNvGrpSpPr/>
          <p:nvPr/>
        </p:nvGrpSpPr>
        <p:grpSpPr>
          <a:xfrm>
            <a:off x="152400" y="762000"/>
            <a:ext cx="4572000" cy="1066800"/>
            <a:chOff x="457200" y="2971800"/>
            <a:chExt cx="4572000" cy="1066800"/>
          </a:xfrm>
        </p:grpSpPr>
        <p:pic>
          <p:nvPicPr>
            <p:cNvPr descr="icon of person performing a computer lab" id="852" name="Google Shape;852;p112" title="icon of person performing a computer lab"/>
            <p:cNvPicPr preferRelativeResize="0"/>
            <p:nvPr/>
          </p:nvPicPr>
          <p:blipFill rotWithShape="1">
            <a:blip r:embed="rId3">
              <a:alphaModFix/>
            </a:blip>
            <a:srcRect b="0" l="0" r="0" t="0"/>
            <a:stretch/>
          </p:blipFill>
          <p:spPr>
            <a:xfrm>
              <a:off x="457200" y="2971800"/>
              <a:ext cx="1066800" cy="1066800"/>
            </a:xfrm>
            <a:prstGeom prst="rect">
              <a:avLst/>
            </a:prstGeom>
            <a:noFill/>
            <a:ln>
              <a:noFill/>
            </a:ln>
          </p:spPr>
        </p:pic>
        <p:sp>
          <p:nvSpPr>
            <p:cNvPr id="853" name="Google Shape;853;p112"/>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CLASSROOM WORK</a:t>
              </a:r>
              <a:endParaRPr/>
            </a:p>
          </p:txBody>
        </p:sp>
        <p:cxnSp>
          <p:nvCxnSpPr>
            <p:cNvPr id="854" name="Google Shape;854;p112"/>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855" name="Google Shape;855;p112"/>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
        <p:nvSpPr>
          <p:cNvPr id="856" name="Google Shape;856;p112"/>
          <p:cNvSpPr txBox="1"/>
          <p:nvPr>
            <p:ph idx="1" type="body"/>
          </p:nvPr>
        </p:nvSpPr>
        <p:spPr>
          <a:xfrm>
            <a:off x="457200" y="1642199"/>
            <a:ext cx="8229600" cy="43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sng" cap="none" strike="noStrike">
                <a:solidFill>
                  <a:schemeClr val="hlink"/>
                </a:solidFill>
                <a:latin typeface="Calibri"/>
                <a:ea typeface="Calibri"/>
                <a:cs typeface="Calibri"/>
                <a:sym typeface="Calibri"/>
                <a:hlinkClick r:id="rId4"/>
              </a:rPr>
              <a:t>https://goo.gl/gR6XTl</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444444"/>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rgbClr val="444444"/>
                </a:solidFill>
                <a:latin typeface="Calibri"/>
                <a:ea typeface="Calibri"/>
                <a:cs typeface="Calibri"/>
                <a:sym typeface="Calibri"/>
              </a:rPr>
              <a:t>(</a:t>
            </a:r>
            <a:r>
              <a:rPr b="0" i="0" lang="en-US" sz="1800" u="sng" cap="none" strike="noStrike">
                <a:solidFill>
                  <a:schemeClr val="hlink"/>
                </a:solidFill>
                <a:latin typeface="Calibri"/>
                <a:ea typeface="Calibri"/>
                <a:cs typeface="Calibri"/>
                <a:sym typeface="Calibri"/>
                <a:hlinkClick r:id="rId5"/>
              </a:rPr>
              <a:t>https://github.com/docker/dceu_tutorials/blob/master/07-volumes.md</a:t>
            </a:r>
            <a:r>
              <a:rPr b="0" i="0" lang="en-US" sz="1800" u="none" cap="none" strike="noStrike">
                <a:solidFill>
                  <a:srgbClr val="444444"/>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grpSp>
        <p:nvGrpSpPr>
          <p:cNvPr id="857" name="Google Shape;857;p112"/>
          <p:cNvGrpSpPr/>
          <p:nvPr/>
        </p:nvGrpSpPr>
        <p:grpSpPr>
          <a:xfrm>
            <a:off x="5476106" y="959801"/>
            <a:ext cx="3429000" cy="571500"/>
            <a:chOff x="1600200" y="3162300"/>
            <a:chExt cx="3429000" cy="571500"/>
          </a:xfrm>
        </p:grpSpPr>
        <p:sp>
          <p:nvSpPr>
            <p:cNvPr id="858" name="Google Shape;858;p112"/>
            <p:cNvSpPr txBox="1"/>
            <p:nvPr/>
          </p:nvSpPr>
          <p:spPr>
            <a:xfrm>
              <a:off x="1600200" y="3162300"/>
              <a:ext cx="3429000" cy="57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700"/>
                <a:buFont typeface="Calibri"/>
                <a:buNone/>
              </a:pPr>
              <a:r>
                <a:rPr b="1" i="0" lang="en-US" sz="2800" u="none" cap="none" strike="noStrike">
                  <a:solidFill>
                    <a:srgbClr val="7F7F7F"/>
                  </a:solidFill>
                  <a:latin typeface="Calibri"/>
                  <a:ea typeface="Calibri"/>
                  <a:cs typeface="Calibri"/>
                  <a:sym typeface="Calibri"/>
                </a:rPr>
                <a:t>30 minutes</a:t>
              </a:r>
              <a:endParaRPr b="1" i="0" sz="2800" u="none" cap="none" strike="noStrike">
                <a:solidFill>
                  <a:srgbClr val="7F7F7F"/>
                </a:solidFill>
                <a:latin typeface="Calibri"/>
                <a:ea typeface="Calibri"/>
                <a:cs typeface="Calibri"/>
                <a:sym typeface="Calibri"/>
              </a:endParaRPr>
            </a:p>
          </p:txBody>
        </p:sp>
        <p:cxnSp>
          <p:nvCxnSpPr>
            <p:cNvPr id="859" name="Google Shape;859;p112"/>
            <p:cNvCxnSpPr/>
            <p:nvPr/>
          </p:nvCxnSpPr>
          <p:spPr>
            <a:xfrm>
              <a:off x="1676400" y="3200400"/>
              <a:ext cx="2971800" cy="0"/>
            </a:xfrm>
            <a:prstGeom prst="straightConnector1">
              <a:avLst/>
            </a:prstGeom>
            <a:noFill/>
            <a:ln cap="flat" cmpd="sng" w="38100">
              <a:solidFill>
                <a:srgbClr val="BFBFBF"/>
              </a:solidFill>
              <a:prstDash val="solid"/>
              <a:round/>
              <a:headEnd len="sm" w="sm" type="none"/>
              <a:tailEnd len="sm" w="sm" type="none"/>
            </a:ln>
          </p:spPr>
        </p:cxnSp>
        <p:cxnSp>
          <p:nvCxnSpPr>
            <p:cNvPr id="860" name="Google Shape;860;p112"/>
            <p:cNvCxnSpPr/>
            <p:nvPr/>
          </p:nvCxnSpPr>
          <p:spPr>
            <a:xfrm>
              <a:off x="1676400" y="3733800"/>
              <a:ext cx="2971800" cy="0"/>
            </a:xfrm>
            <a:prstGeom prst="straightConnector1">
              <a:avLst/>
            </a:prstGeom>
            <a:noFill/>
            <a:ln cap="flat" cmpd="sng" w="38100">
              <a:solidFill>
                <a:srgbClr val="BFBFBF"/>
              </a:solidFill>
              <a:prstDash val="solid"/>
              <a:round/>
              <a:headEnd len="sm" w="sm" type="none"/>
              <a:tailEnd len="sm" w="sm"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Basics</a:t>
            </a:r>
            <a:endParaRPr/>
          </a:p>
        </p:txBody>
      </p:sp>
      <p:sp>
        <p:nvSpPr>
          <p:cNvPr id="187" name="Google Shape;187;p32"/>
          <p:cNvSpPr txBox="1"/>
          <p:nvPr>
            <p:ph idx="1" type="body"/>
          </p:nvPr>
        </p:nvSpPr>
        <p:spPr>
          <a:xfrm>
            <a:off x="1988222" y="1295400"/>
            <a:ext cx="7155778" cy="3856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Image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basis of a Docker container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Container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standard unit in which the application service resides </a:t>
            </a:r>
            <a:endParaRPr/>
          </a:p>
          <a:p>
            <a:pPr indent="0" lvl="0" marL="0" marR="0" rtl="0" algn="l">
              <a:lnSpc>
                <a:spcPct val="100000"/>
              </a:lnSpc>
              <a:spcBef>
                <a:spcPts val="400"/>
              </a:spcBef>
              <a:spcAft>
                <a:spcPts val="0"/>
              </a:spcAft>
              <a:buClr>
                <a:schemeClr val="dk1"/>
              </a:buClr>
              <a:buSzPts val="500"/>
              <a:buFont typeface="Calibri"/>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Engine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Creates, ships and runs Docker containers deployable on physical or virtual host locally, in a datacenter or cloud service provider </a:t>
            </a:r>
            <a:endParaRPr/>
          </a:p>
          <a:p>
            <a:pPr indent="-342900" lvl="0" marL="342900" marR="0" rtl="0" algn="l">
              <a:lnSpc>
                <a:spcPct val="100000"/>
              </a:lnSpc>
              <a:spcBef>
                <a:spcPts val="36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500"/>
              <a:buFont typeface="Calibri"/>
              <a:buNone/>
            </a:pPr>
            <a:r>
              <a:rPr b="1" i="0" lang="en-US" sz="2000" u="none" cap="none" strike="noStrike">
                <a:solidFill>
                  <a:schemeClr val="dk1"/>
                </a:solidFill>
                <a:latin typeface="Calibri"/>
                <a:ea typeface="Calibri"/>
                <a:cs typeface="Calibri"/>
                <a:sym typeface="Calibri"/>
              </a:rPr>
              <a:t>Docker Registry </a:t>
            </a:r>
            <a:endParaRPr/>
          </a:p>
          <a:p>
            <a:pPr indent="-342900" lvl="0" marL="342900" marR="0" rtl="0" algn="l">
              <a:lnSpc>
                <a:spcPct val="100000"/>
              </a:lnSpc>
              <a:spcBef>
                <a:spcPts val="36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On-premises registry for image storing and collaboration </a:t>
            </a:r>
            <a:endParaRPr/>
          </a:p>
          <a:p>
            <a:pPr indent="-342900" lvl="0" marL="342900" marR="0" rtl="0" algn="l">
              <a:lnSpc>
                <a:spcPct val="10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188" name="Google Shape;188;p32"/>
          <p:cNvPicPr preferRelativeResize="0"/>
          <p:nvPr/>
        </p:nvPicPr>
        <p:blipFill rotWithShape="1">
          <a:blip r:embed="rId3">
            <a:alphaModFix/>
          </a:blip>
          <a:srcRect b="0" l="0" r="0" t="0"/>
          <a:stretch/>
        </p:blipFill>
        <p:spPr>
          <a:xfrm>
            <a:off x="685800" y="1295400"/>
            <a:ext cx="1039955" cy="438546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13"/>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“--volumes-from”</a:t>
            </a:r>
            <a:endParaRPr b="1" i="0" sz="3600" u="none" cap="none" strike="noStrike">
              <a:solidFill>
                <a:schemeClr val="dk1"/>
              </a:solidFill>
              <a:latin typeface="Calibri"/>
              <a:ea typeface="Calibri"/>
              <a:cs typeface="Calibri"/>
              <a:sym typeface="Calibri"/>
            </a:endParaRPr>
          </a:p>
        </p:txBody>
      </p:sp>
      <p:sp>
        <p:nvSpPr>
          <p:cNvPr id="866" name="Google Shape;866;p113"/>
          <p:cNvSpPr txBox="1"/>
          <p:nvPr>
            <p:ph idx="1" type="body"/>
          </p:nvPr>
        </p:nvSpPr>
        <p:spPr>
          <a:xfrm>
            <a:off x="457200" y="1875896"/>
            <a:ext cx="8229600" cy="306017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volumes-from</a:t>
            </a:r>
            <a:endParaRPr b="1"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volume create --name backup</a:t>
            </a:r>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volume create --name logs</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docker run -it --name master -v backup:/backup -v logs:/logs ubuntu bash</a:t>
            </a:r>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create sample files in backup &amp; logs folders in container</a:t>
            </a:r>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You can stop the container, but do not remove it</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Create another container using master volumes</a:t>
            </a:r>
            <a:endParaRPr/>
          </a:p>
          <a:p>
            <a:pPr indent="-285750" lvl="1" marL="685800" marR="0" rtl="0" algn="l">
              <a:lnSpc>
                <a:spcPct val="100000"/>
              </a:lnSpc>
              <a:spcBef>
                <a:spcPts val="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docker run -it --name slave1 --volumes-from master ubuntu bash</a:t>
            </a:r>
            <a:endParaRPr/>
          </a:p>
          <a:p>
            <a:pPr indent="-342900" lvl="0" marL="342900" marR="0" rtl="0" algn="l">
              <a:lnSpc>
                <a:spcPct val="10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check the 2 folders ; exit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14"/>
          <p:cNvSpPr txBox="1"/>
          <p:nvPr>
            <p:ph type="title"/>
          </p:nvPr>
        </p:nvSpPr>
        <p:spPr>
          <a:xfrm>
            <a:off x="457200" y="152400"/>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Remote Volumes</a:t>
            </a:r>
            <a:endParaRPr b="1" i="0" sz="3600" u="none" cap="none" strike="noStrike">
              <a:solidFill>
                <a:schemeClr val="dk1"/>
              </a:solidFill>
              <a:latin typeface="Calibri"/>
              <a:ea typeface="Calibri"/>
              <a:cs typeface="Calibri"/>
              <a:sym typeface="Calibri"/>
            </a:endParaRPr>
          </a:p>
        </p:txBody>
      </p:sp>
      <p:sp>
        <p:nvSpPr>
          <p:cNvPr id="872" name="Google Shape;872;p114"/>
          <p:cNvSpPr txBox="1"/>
          <p:nvPr>
            <p:ph idx="1" type="body"/>
          </p:nvPr>
        </p:nvSpPr>
        <p:spPr>
          <a:xfrm>
            <a:off x="457200" y="1477962"/>
            <a:ext cx="8229600" cy="4525961"/>
          </a:xfrm>
          <a:prstGeom prst="rect">
            <a:avLst/>
          </a:prstGeom>
          <a:noFill/>
          <a:ln>
            <a:noFill/>
          </a:ln>
        </p:spPr>
        <p:txBody>
          <a:bodyPr anchorCtr="0" anchor="t" bIns="91425" lIns="91425" spcFirstLastPara="1" rIns="91425" wrap="square" tIns="91425">
            <a:noAutofit/>
          </a:bodyPr>
          <a:lstStyle/>
          <a:p>
            <a:pPr indent="0" lvl="0" marL="203200" marR="0" rtl="0" algn="l">
              <a:lnSpc>
                <a:spcPct val="100000"/>
              </a:lnSpc>
              <a:spcBef>
                <a:spcPts val="0"/>
              </a:spcBef>
              <a:spcAft>
                <a:spcPts val="0"/>
              </a:spcAft>
              <a:buClr>
                <a:schemeClr val="dk1"/>
              </a:buClr>
              <a:buSzPts val="3200"/>
              <a:buFont typeface="Calibri"/>
              <a:buNone/>
            </a:pPr>
            <a:r>
              <a:rPr b="0" i="0" lang="en-US" sz="3200" u="sng" cap="none" strike="noStrike">
                <a:solidFill>
                  <a:schemeClr val="hlink"/>
                </a:solidFill>
                <a:latin typeface="Calibri"/>
                <a:ea typeface="Calibri"/>
                <a:cs typeface="Calibri"/>
                <a:sym typeface="Calibri"/>
                <a:hlinkClick r:id="rId3"/>
              </a:rPr>
              <a:t>https://container42.com/2014/03/29/docker-quicktip-4-remote-volumes/</a:t>
            </a:r>
            <a:endParaRPr b="0" i="0" sz="3200" u="none" cap="none" strike="noStrike">
              <a:solidFill>
                <a:schemeClr val="dk1"/>
              </a:solidFill>
              <a:latin typeface="Calibri"/>
              <a:ea typeface="Calibri"/>
              <a:cs typeface="Calibri"/>
              <a:sym typeface="Calibri"/>
            </a:endParaRPr>
          </a:p>
          <a:p>
            <a:pPr indent="0" lvl="0" marL="2032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15"/>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Volume Plugin - Flocker</a:t>
            </a:r>
            <a:endParaRPr b="1" i="0" sz="3600" u="none" cap="none" strike="noStrike">
              <a:solidFill>
                <a:schemeClr val="dk1"/>
              </a:solidFill>
              <a:latin typeface="Calibri"/>
              <a:ea typeface="Calibri"/>
              <a:cs typeface="Calibri"/>
              <a:sym typeface="Calibri"/>
            </a:endParaRPr>
          </a:p>
        </p:txBody>
      </p:sp>
      <p:sp>
        <p:nvSpPr>
          <p:cNvPr id="878" name="Google Shape;878;p115"/>
          <p:cNvSpPr txBox="1"/>
          <p:nvPr>
            <p:ph idx="1" type="body"/>
          </p:nvPr>
        </p:nvSpPr>
        <p:spPr>
          <a:xfrm>
            <a:off x="423333" y="1270000"/>
            <a:ext cx="8229600" cy="4525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Calibri"/>
              <a:buNone/>
            </a:pPr>
            <a:r>
              <a:rPr b="0" i="0" lang="en-US" sz="1600" u="sng" cap="none" strike="noStrike">
                <a:solidFill>
                  <a:schemeClr val="hlink"/>
                </a:solidFill>
                <a:latin typeface="Calibri"/>
                <a:ea typeface="Calibri"/>
                <a:cs typeface="Calibri"/>
                <a:sym typeface="Calibri"/>
                <a:hlinkClick r:id="rId3"/>
              </a:rPr>
              <a:t>https://clusterhq.com/flocker/ </a:t>
            </a:r>
            <a:endParaRPr/>
          </a:p>
          <a:p>
            <a:pPr indent="-342900" lvl="0" marL="342900" marR="0" rtl="0" algn="l">
              <a:lnSpc>
                <a:spcPct val="100000"/>
              </a:lnSpc>
              <a:spcBef>
                <a:spcPts val="64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pic>
        <p:nvPicPr>
          <p:cNvPr id="879" name="Google Shape;879;p115"/>
          <p:cNvPicPr preferRelativeResize="0"/>
          <p:nvPr/>
        </p:nvPicPr>
        <p:blipFill rotWithShape="1">
          <a:blip r:embed="rId4">
            <a:alphaModFix/>
          </a:blip>
          <a:srcRect b="0" l="0" r="0" t="0"/>
          <a:stretch/>
        </p:blipFill>
        <p:spPr>
          <a:xfrm>
            <a:off x="2590800" y="1675406"/>
            <a:ext cx="4246388" cy="419675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1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Cheat Sheet</a:t>
            </a:r>
            <a:endParaRPr/>
          </a:p>
        </p:txBody>
      </p:sp>
      <p:pic>
        <p:nvPicPr>
          <p:cNvPr id="885" name="Google Shape;885;p116"/>
          <p:cNvPicPr preferRelativeResize="0"/>
          <p:nvPr>
            <p:ph idx="1" type="body"/>
          </p:nvPr>
        </p:nvPicPr>
        <p:blipFill rotWithShape="1">
          <a:blip r:embed="rId3">
            <a:alphaModFix/>
          </a:blip>
          <a:srcRect b="0" l="0" r="0" t="0"/>
          <a:stretch/>
        </p:blipFill>
        <p:spPr>
          <a:xfrm>
            <a:off x="1370976" y="1477962"/>
            <a:ext cx="6402045" cy="452596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7"/>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Networking</a:t>
            </a:r>
            <a:endParaRPr/>
          </a:p>
        </p:txBody>
      </p:sp>
      <p:pic>
        <p:nvPicPr>
          <p:cNvPr id="891" name="Google Shape;891;p117"/>
          <p:cNvPicPr preferRelativeResize="0"/>
          <p:nvPr>
            <p:ph idx="1" type="body"/>
          </p:nvPr>
        </p:nvPicPr>
        <p:blipFill rotWithShape="1">
          <a:blip r:embed="rId3">
            <a:alphaModFix/>
          </a:blip>
          <a:srcRect b="0" l="0" r="0" t="0"/>
          <a:stretch/>
        </p:blipFill>
        <p:spPr>
          <a:xfrm>
            <a:off x="2309018" y="1477962"/>
            <a:ext cx="4525961" cy="452596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18"/>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 Defaults</a:t>
            </a:r>
            <a:endParaRPr/>
          </a:p>
        </p:txBody>
      </p:sp>
      <p:sp>
        <p:nvSpPr>
          <p:cNvPr id="897" name="Google Shape;897;p118"/>
          <p:cNvSpPr txBox="1"/>
          <p:nvPr/>
        </p:nvSpPr>
        <p:spPr>
          <a:xfrm>
            <a:off x="457199" y="1494263"/>
            <a:ext cx="3127477" cy="41148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Three networks are created by default (bridge, host &amp; none)</a:t>
            </a:r>
            <a:endParaRPr/>
          </a:p>
          <a:p>
            <a:pPr indent="-285750" lvl="1" marL="742950" marR="0" rtl="0" algn="l">
              <a:lnSpc>
                <a:spcPct val="100000"/>
              </a:lnSpc>
              <a:spcBef>
                <a:spcPts val="0"/>
              </a:spcBef>
              <a:spcAft>
                <a:spcPts val="0"/>
              </a:spcAft>
              <a:buClr>
                <a:schemeClr val="dk1"/>
              </a:buClr>
              <a:buSzPts val="1400"/>
              <a:buFont typeface="Arial"/>
              <a:buChar char="•"/>
            </a:pPr>
            <a:r>
              <a:rPr b="1" i="0" lang="en-US" sz="1400" u="none" cap="none" strike="noStrike">
                <a:solidFill>
                  <a:srgbClr val="953734"/>
                </a:solidFill>
                <a:latin typeface="Arial"/>
                <a:ea typeface="Arial"/>
                <a:cs typeface="Arial"/>
                <a:sym typeface="Arial"/>
              </a:rPr>
              <a:t>docker network ls</a:t>
            </a:r>
            <a:endParaRPr/>
          </a:p>
          <a:p>
            <a:pPr indent="-285750" lvl="1" marL="74295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We can easily inspect the bridge network  </a:t>
            </a:r>
            <a:endParaRPr/>
          </a:p>
          <a:p>
            <a:pPr indent="-285750" lvl="1" marL="742950" marR="0" rtl="0" algn="l">
              <a:lnSpc>
                <a:spcPct val="100000"/>
              </a:lnSpc>
              <a:spcBef>
                <a:spcPts val="0"/>
              </a:spcBef>
              <a:spcAft>
                <a:spcPts val="0"/>
              </a:spcAft>
              <a:buClr>
                <a:schemeClr val="dk1"/>
              </a:buClr>
              <a:buSzPts val="1400"/>
              <a:buFont typeface="Arial"/>
              <a:buChar char="•"/>
            </a:pPr>
            <a:r>
              <a:rPr b="1" i="0" lang="en-US" sz="1400" u="none" cap="none" strike="noStrike">
                <a:solidFill>
                  <a:srgbClr val="953735"/>
                </a:solidFill>
                <a:latin typeface="Arial"/>
                <a:ea typeface="Arial"/>
                <a:cs typeface="Arial"/>
                <a:sym typeface="Arial"/>
              </a:rPr>
              <a:t>docker network inspect bridge</a:t>
            </a:r>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We see that a 172.17.0.0/16 address space is allocated. Created Containers are given an IP in this space by default. </a:t>
            </a:r>
            <a:endParaRPr/>
          </a:p>
        </p:txBody>
      </p:sp>
      <p:pic>
        <p:nvPicPr>
          <p:cNvPr id="898" name="Google Shape;898;p118"/>
          <p:cNvPicPr preferRelativeResize="0"/>
          <p:nvPr/>
        </p:nvPicPr>
        <p:blipFill rotWithShape="1">
          <a:blip r:embed="rId3">
            <a:alphaModFix/>
          </a:blip>
          <a:srcRect b="0" l="0" r="0" t="0"/>
          <a:stretch/>
        </p:blipFill>
        <p:spPr>
          <a:xfrm>
            <a:off x="3584676" y="1505414"/>
            <a:ext cx="5559323" cy="359069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1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 Defaults</a:t>
            </a:r>
            <a:endParaRPr/>
          </a:p>
        </p:txBody>
      </p:sp>
      <p:sp>
        <p:nvSpPr>
          <p:cNvPr id="904" name="Google Shape;904;p119"/>
          <p:cNvSpPr txBox="1"/>
          <p:nvPr/>
        </p:nvSpPr>
        <p:spPr>
          <a:xfrm>
            <a:off x="5791200" y="1752600"/>
            <a:ext cx="3352799" cy="224676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Created container is attached to bridge network by default</a:t>
            </a:r>
            <a:endParaRPr/>
          </a:p>
          <a:p>
            <a:pPr indent="-285750" lvl="1" marL="7429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Can be attached to user created networks as well with –network flag</a:t>
            </a:r>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Container is assigned 172.17.0.2 ip in the bridge network and appears in the docker inspect command</a:t>
            </a:r>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The container can then be pinged at 172.17.0.2</a:t>
            </a:r>
            <a:endParaRPr/>
          </a:p>
        </p:txBody>
      </p:sp>
      <p:pic>
        <p:nvPicPr>
          <p:cNvPr id="905" name="Google Shape;905;p119"/>
          <p:cNvPicPr preferRelativeResize="0"/>
          <p:nvPr/>
        </p:nvPicPr>
        <p:blipFill rotWithShape="1">
          <a:blip r:embed="rId3">
            <a:alphaModFix/>
          </a:blip>
          <a:srcRect b="0" l="0" r="0" t="0"/>
          <a:stretch/>
        </p:blipFill>
        <p:spPr>
          <a:xfrm>
            <a:off x="6284" y="1752600"/>
            <a:ext cx="5663149" cy="35813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20"/>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 commands </a:t>
            </a:r>
            <a:endParaRPr/>
          </a:p>
        </p:txBody>
      </p:sp>
      <p:graphicFrame>
        <p:nvGraphicFramePr>
          <p:cNvPr id="911" name="Google Shape;911;p120"/>
          <p:cNvGraphicFramePr/>
          <p:nvPr/>
        </p:nvGraphicFramePr>
        <p:xfrm>
          <a:off x="457200" y="1477962"/>
          <a:ext cx="3000000" cy="3000000"/>
        </p:xfrm>
        <a:graphic>
          <a:graphicData uri="http://schemas.openxmlformats.org/drawingml/2006/table">
            <a:tbl>
              <a:tblPr bandRow="1" firstRow="1">
                <a:noFill/>
                <a:tableStyleId>{B1FE9FA8-7ED0-4C8F-9FA7-FC42E471DE05}</a:tableStyleId>
              </a:tblPr>
              <a:tblGrid>
                <a:gridCol w="4114800"/>
                <a:gridCol w="4114800"/>
              </a:tblGrid>
              <a:tr h="370850">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Command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Description</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network create </a:t>
                      </a:r>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Create a network</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network ls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List networks</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network inspect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Detailed information on network</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solidFill>
                            <a:schemeClr val="dk1"/>
                          </a:solidFill>
                          <a:latin typeface="Arial"/>
                          <a:ea typeface="Arial"/>
                          <a:cs typeface="Arial"/>
                          <a:sym typeface="Arial"/>
                        </a:rPr>
                        <a:t>docker network rm </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Remove network</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t>docker network disconnect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Disconnect container from network</a:t>
                      </a:r>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ts val="450"/>
                        <a:buFont typeface="Arial"/>
                        <a:buNone/>
                      </a:pPr>
                      <a:r>
                        <a:rPr lang="en-US" sz="1800" u="none" cap="none" strike="noStrike"/>
                        <a:t>docker network connect</a:t>
                      </a:r>
                      <a:endParaRP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450"/>
                        <a:buFont typeface="Arial"/>
                        <a:buNone/>
                      </a:pPr>
                      <a:r>
                        <a:rPr lang="en-US" sz="1800" u="none" cap="none" strike="noStrike"/>
                        <a:t>Connect container to network</a:t>
                      </a:r>
                      <a:endParaRPr/>
                    </a:p>
                  </a:txBody>
                  <a:tcPr marT="45725" marB="45725" marR="91450" marL="91450"/>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21"/>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Overlay Networks</a:t>
            </a:r>
            <a:endParaRPr/>
          </a:p>
        </p:txBody>
      </p:sp>
      <p:sp>
        <p:nvSpPr>
          <p:cNvPr id="917" name="Google Shape;917;p121"/>
          <p:cNvSpPr txBox="1"/>
          <p:nvPr>
            <p:ph idx="1" type="body"/>
          </p:nvPr>
        </p:nvSpPr>
        <p:spPr>
          <a:xfrm>
            <a:off x="457200" y="1096975"/>
            <a:ext cx="8229600" cy="49269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Overlay networking for Docker Engine swarm mode comes secure out of the box. By default all nodes encrypt and authenticate </a:t>
            </a:r>
            <a:r>
              <a:rPr b="1" i="1" lang="en-US" sz="2000" u="none" cap="none" strike="noStrike">
                <a:solidFill>
                  <a:schemeClr val="dk1"/>
                </a:solidFill>
                <a:latin typeface="Calibri"/>
                <a:ea typeface="Calibri"/>
                <a:cs typeface="Calibri"/>
                <a:sym typeface="Calibri"/>
              </a:rPr>
              <a:t>network information</a:t>
            </a:r>
            <a:r>
              <a:rPr b="0" i="0" lang="en-US" sz="2000" u="none" cap="none" strike="noStrike">
                <a:solidFill>
                  <a:schemeClr val="dk1"/>
                </a:solidFill>
                <a:latin typeface="Calibri"/>
                <a:ea typeface="Calibri"/>
                <a:cs typeface="Calibri"/>
                <a:sym typeface="Calibri"/>
              </a:rPr>
              <a:t> they exchange using the AES algorithm in GCM mode. Manager nodes in the swarm rotate the key used to encrypt gossip data every 12 hours.</a:t>
            </a:r>
            <a:endParaRPr/>
          </a:p>
          <a:p>
            <a:pPr indent="-3175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You can also encrypt </a:t>
            </a:r>
            <a:r>
              <a:rPr b="1" i="1" lang="en-US" sz="2000" u="none" cap="none" strike="noStrike">
                <a:solidFill>
                  <a:schemeClr val="dk1"/>
                </a:solidFill>
                <a:latin typeface="Calibri"/>
                <a:ea typeface="Calibri"/>
                <a:cs typeface="Calibri"/>
                <a:sym typeface="Calibri"/>
              </a:rPr>
              <a:t>data</a:t>
            </a:r>
            <a:r>
              <a:rPr b="0" i="0" lang="en-US" sz="2000" u="none" cap="none" strike="noStrike">
                <a:solidFill>
                  <a:schemeClr val="dk1"/>
                </a:solidFill>
                <a:latin typeface="Calibri"/>
                <a:ea typeface="Calibri"/>
                <a:cs typeface="Calibri"/>
                <a:sym typeface="Calibri"/>
              </a:rPr>
              <a:t> exchanged between containers on different nodes on the overlay network. When you enable overlay encryption, Docker creates IPSEC tunnels between all relevant* nodes attached to the overlay network. These tunnels also use the AES algorithm in GCM mode and manager nodes automatically rotate the keys every 12 hours.</a:t>
            </a:r>
            <a:endParaRPr/>
          </a:p>
          <a:p>
            <a:pPr indent="-3175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To enable encryption, when you create an overlay network pass the --opt encrypted flag:</a:t>
            </a:r>
            <a:endParaRPr/>
          </a:p>
          <a:p>
            <a:pPr indent="0" lvl="0" marL="457200" marR="0" rtl="0" algn="l">
              <a:lnSpc>
                <a:spcPct val="100000"/>
              </a:lnSpc>
              <a:spcBef>
                <a:spcPts val="480"/>
              </a:spcBef>
              <a:spcAft>
                <a:spcPts val="0"/>
              </a:spcAft>
              <a:buClr>
                <a:schemeClr val="dk1"/>
              </a:buClr>
              <a:buSzPts val="2000"/>
              <a:buFont typeface="Calibri"/>
              <a:buNone/>
            </a:pPr>
            <a:r>
              <a:rPr b="0" i="0" lang="en-US" sz="2000" u="none" cap="none" strike="noStrike">
                <a:solidFill>
                  <a:schemeClr val="dk1"/>
                </a:solidFill>
                <a:latin typeface="Consolas"/>
                <a:ea typeface="Consolas"/>
                <a:cs typeface="Consolas"/>
                <a:sym typeface="Consolas"/>
              </a:rPr>
              <a:t>$ docker network create </a:t>
            </a:r>
            <a:r>
              <a:rPr b="1" i="0" lang="en-US" sz="2000" u="none" cap="none" strike="noStrike">
                <a:solidFill>
                  <a:schemeClr val="dk1"/>
                </a:solidFill>
                <a:latin typeface="Consolas"/>
                <a:ea typeface="Consolas"/>
                <a:cs typeface="Consolas"/>
                <a:sym typeface="Consolas"/>
              </a:rPr>
              <a:t>--opt encrypted</a:t>
            </a:r>
            <a:r>
              <a:rPr b="0" i="0" lang="en-US" sz="2000" u="none" cap="none" strike="noStrike">
                <a:solidFill>
                  <a:schemeClr val="dk1"/>
                </a:solidFill>
                <a:latin typeface="Consolas"/>
                <a:ea typeface="Consolas"/>
                <a:cs typeface="Consolas"/>
                <a:sym typeface="Consolas"/>
              </a:rPr>
              <a:t> --driver overlay my-multi-host-network</a:t>
            </a:r>
            <a:endParaRPr/>
          </a:p>
          <a:p>
            <a:pPr indent="0" lvl="0" marL="0" marR="0" rtl="0" algn="l">
              <a:lnSpc>
                <a:spcPct val="100000"/>
              </a:lnSpc>
              <a:spcBef>
                <a:spcPts val="48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2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alibri"/>
              <a:buNone/>
            </a:pPr>
            <a:r>
              <a:rPr b="1" i="0" lang="en-US" sz="3600" u="none" cap="none" strike="noStrike">
                <a:solidFill>
                  <a:schemeClr val="dk1"/>
                </a:solidFill>
                <a:latin typeface="Calibri"/>
                <a:ea typeface="Calibri"/>
                <a:cs typeface="Calibri"/>
                <a:sym typeface="Calibri"/>
              </a:rPr>
              <a:t>Docker Networks Exercise</a:t>
            </a:r>
            <a:endParaRPr b="1" i="0" sz="3600" u="none" cap="none" strike="noStrike">
              <a:solidFill>
                <a:schemeClr val="dk1"/>
              </a:solidFill>
              <a:latin typeface="Calibri"/>
              <a:ea typeface="Calibri"/>
              <a:cs typeface="Calibri"/>
              <a:sym typeface="Calibri"/>
            </a:endParaRPr>
          </a:p>
        </p:txBody>
      </p:sp>
      <p:sp>
        <p:nvSpPr>
          <p:cNvPr id="923" name="Google Shape;923;p122"/>
          <p:cNvSpPr txBox="1"/>
          <p:nvPr>
            <p:ph idx="1" type="body"/>
          </p:nvPr>
        </p:nvSpPr>
        <p:spPr>
          <a:xfrm>
            <a:off x="457200" y="1096975"/>
            <a:ext cx="8229600" cy="4926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Run a redis container with default network</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Run a ubuntu container with default network</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Install redis-tools in host and check if you can connect to redis container and add some data</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Install redis-tools in ubuntu container and check if you can connect to redis container. (optional: create an image with redis-tools and ubuntu)</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Create a bridge network (bridgea)</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Run a ubuntu container with bridgea network and the new image, check if you can connect to redis – probably not</a:t>
            </a:r>
            <a:endParaRPr/>
          </a:p>
          <a:p>
            <a:pPr indent="-342900" lvl="0" marL="342900" marR="0" rtl="0" algn="l">
              <a:lnSpc>
                <a:spcPct val="100000"/>
              </a:lnSpc>
              <a:spcBef>
                <a:spcPts val="48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Connect this new ubuntu container with “bridge” network, and check again if you can connect to the redis container</a:t>
            </a:r>
            <a:endParaRPr/>
          </a:p>
          <a:p>
            <a:pPr indent="-215900" lvl="0" marL="342900" marR="0" rtl="0" algn="l">
              <a:lnSpc>
                <a:spcPct val="100000"/>
              </a:lnSpc>
              <a:spcBef>
                <a:spcPts val="48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480"/>
              </a:spcBef>
              <a:spcAft>
                <a:spcPts val="0"/>
              </a:spcAft>
              <a:buClr>
                <a:schemeClr val="dk1"/>
              </a:buClr>
              <a:buSzPts val="2000"/>
              <a:buFont typeface="Calibri"/>
              <a:buNone/>
            </a:pPr>
            <a:r>
              <a:rPr b="0" i="0" lang="en-US" sz="2000" u="none" cap="none" strike="noStrike">
                <a:solidFill>
                  <a:srgbClr val="FF0000"/>
                </a:solidFill>
                <a:latin typeface="Calibri"/>
                <a:ea typeface="Calibri"/>
                <a:cs typeface="Calibri"/>
                <a:sym typeface="Calibri"/>
              </a:rPr>
              <a:t>** keep inspecting network and container after every step </a:t>
            </a:r>
            <a:endParaRPr b="0" i="0" sz="2000" u="none" cap="none" strike="noStrike">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1_ASPE_IT_PowerPoint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